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avi" ContentType="video/x-msvide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85" r:id="rId2"/>
    <p:sldId id="331" r:id="rId3"/>
    <p:sldId id="340" r:id="rId4"/>
    <p:sldId id="342" r:id="rId5"/>
    <p:sldId id="343" r:id="rId6"/>
    <p:sldId id="344" r:id="rId7"/>
    <p:sldId id="345" r:id="rId8"/>
    <p:sldId id="346" r:id="rId9"/>
    <p:sldId id="347" r:id="rId10"/>
    <p:sldId id="348" r:id="rId11"/>
    <p:sldId id="349" r:id="rId12"/>
    <p:sldId id="350" r:id="rId13"/>
    <p:sldId id="351" r:id="rId14"/>
    <p:sldId id="352" r:id="rId15"/>
    <p:sldId id="341" r:id="rId16"/>
  </p:sldIdLst>
  <p:sldSz cx="13004800" cy="9753600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3200" kern="1200">
        <a:solidFill>
          <a:srgbClr val="747675"/>
        </a:solidFill>
        <a:latin typeface="Times" pitchFamily="18" charset="0"/>
        <a:ea typeface="ヒラギノ明朝 ProN W3"/>
        <a:cs typeface="ヒラギノ明朝 ProN W3"/>
        <a:sym typeface="Times" pitchFamily="18" charset="0"/>
      </a:defRPr>
    </a:lvl1pPr>
    <a:lvl2pPr marL="457200" algn="l" rtl="0" fontAlgn="base">
      <a:spcBef>
        <a:spcPct val="0"/>
      </a:spcBef>
      <a:spcAft>
        <a:spcPct val="0"/>
      </a:spcAft>
      <a:defRPr sz="3200" kern="1200">
        <a:solidFill>
          <a:srgbClr val="747675"/>
        </a:solidFill>
        <a:latin typeface="Times" pitchFamily="18" charset="0"/>
        <a:ea typeface="ヒラギノ明朝 ProN W3"/>
        <a:cs typeface="ヒラギノ明朝 ProN W3"/>
        <a:sym typeface="Times" pitchFamily="18" charset="0"/>
      </a:defRPr>
    </a:lvl2pPr>
    <a:lvl3pPr marL="914400" algn="l" rtl="0" fontAlgn="base">
      <a:spcBef>
        <a:spcPct val="0"/>
      </a:spcBef>
      <a:spcAft>
        <a:spcPct val="0"/>
      </a:spcAft>
      <a:defRPr sz="3200" kern="1200">
        <a:solidFill>
          <a:srgbClr val="747675"/>
        </a:solidFill>
        <a:latin typeface="Times" pitchFamily="18" charset="0"/>
        <a:ea typeface="ヒラギノ明朝 ProN W3"/>
        <a:cs typeface="ヒラギノ明朝 ProN W3"/>
        <a:sym typeface="Times" pitchFamily="18" charset="0"/>
      </a:defRPr>
    </a:lvl3pPr>
    <a:lvl4pPr marL="1371600" algn="l" rtl="0" fontAlgn="base">
      <a:spcBef>
        <a:spcPct val="0"/>
      </a:spcBef>
      <a:spcAft>
        <a:spcPct val="0"/>
      </a:spcAft>
      <a:defRPr sz="3200" kern="1200">
        <a:solidFill>
          <a:srgbClr val="747675"/>
        </a:solidFill>
        <a:latin typeface="Times" pitchFamily="18" charset="0"/>
        <a:ea typeface="ヒラギノ明朝 ProN W3"/>
        <a:cs typeface="ヒラギノ明朝 ProN W3"/>
        <a:sym typeface="Times" pitchFamily="18" charset="0"/>
      </a:defRPr>
    </a:lvl4pPr>
    <a:lvl5pPr marL="1828800" algn="l" rtl="0" fontAlgn="base">
      <a:spcBef>
        <a:spcPct val="0"/>
      </a:spcBef>
      <a:spcAft>
        <a:spcPct val="0"/>
      </a:spcAft>
      <a:defRPr sz="3200" kern="1200">
        <a:solidFill>
          <a:srgbClr val="747675"/>
        </a:solidFill>
        <a:latin typeface="Times" pitchFamily="18" charset="0"/>
        <a:ea typeface="ヒラギノ明朝 ProN W3"/>
        <a:cs typeface="ヒラギノ明朝 ProN W3"/>
        <a:sym typeface="Times" pitchFamily="18" charset="0"/>
      </a:defRPr>
    </a:lvl5pPr>
    <a:lvl6pPr marL="2286000" algn="l" defTabSz="914400" rtl="0" eaLnBrk="1" latinLnBrk="0" hangingPunct="1">
      <a:defRPr sz="3200" kern="1200">
        <a:solidFill>
          <a:srgbClr val="747675"/>
        </a:solidFill>
        <a:latin typeface="Times" pitchFamily="18" charset="0"/>
        <a:ea typeface="ヒラギノ明朝 ProN W3"/>
        <a:cs typeface="ヒラギノ明朝 ProN W3"/>
        <a:sym typeface="Times" pitchFamily="18" charset="0"/>
      </a:defRPr>
    </a:lvl6pPr>
    <a:lvl7pPr marL="2743200" algn="l" defTabSz="914400" rtl="0" eaLnBrk="1" latinLnBrk="0" hangingPunct="1">
      <a:defRPr sz="3200" kern="1200">
        <a:solidFill>
          <a:srgbClr val="747675"/>
        </a:solidFill>
        <a:latin typeface="Times" pitchFamily="18" charset="0"/>
        <a:ea typeface="ヒラギノ明朝 ProN W3"/>
        <a:cs typeface="ヒラギノ明朝 ProN W3"/>
        <a:sym typeface="Times" pitchFamily="18" charset="0"/>
      </a:defRPr>
    </a:lvl7pPr>
    <a:lvl8pPr marL="3200400" algn="l" defTabSz="914400" rtl="0" eaLnBrk="1" latinLnBrk="0" hangingPunct="1">
      <a:defRPr sz="3200" kern="1200">
        <a:solidFill>
          <a:srgbClr val="747675"/>
        </a:solidFill>
        <a:latin typeface="Times" pitchFamily="18" charset="0"/>
        <a:ea typeface="ヒラギノ明朝 ProN W3"/>
        <a:cs typeface="ヒラギノ明朝 ProN W3"/>
        <a:sym typeface="Times" pitchFamily="18" charset="0"/>
      </a:defRPr>
    </a:lvl8pPr>
    <a:lvl9pPr marL="3657600" algn="l" defTabSz="914400" rtl="0" eaLnBrk="1" latinLnBrk="0" hangingPunct="1">
      <a:defRPr sz="3200" kern="1200">
        <a:solidFill>
          <a:srgbClr val="747675"/>
        </a:solidFill>
        <a:latin typeface="Times" pitchFamily="18" charset="0"/>
        <a:ea typeface="ヒラギノ明朝 ProN W3"/>
        <a:cs typeface="ヒラギノ明朝 ProN W3"/>
        <a:sym typeface="Times" pitchFamily="18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3072">
          <p15:clr>
            <a:srgbClr val="A4A3A4"/>
          </p15:clr>
        </p15:guide>
        <p15:guide id="2" pos="409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408" autoAdjust="0"/>
    <p:restoredTop sz="86730" autoAdjust="0"/>
  </p:normalViewPr>
  <p:slideViewPr>
    <p:cSldViewPr>
      <p:cViewPr varScale="1">
        <p:scale>
          <a:sx n="70" d="100"/>
          <a:sy n="70" d="100"/>
        </p:scale>
        <p:origin x="1662" y="84"/>
      </p:cViewPr>
      <p:guideLst>
        <p:guide orient="horz" pos="3072"/>
        <p:guide pos="4096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810458D9-8102-4B34-96A4-2B595395A443}" type="datetimeFigureOut">
              <a:rPr lang="de-CH"/>
              <a:pPr>
                <a:defRPr/>
              </a:pPr>
              <a:t>31.08.2020</a:t>
            </a:fld>
            <a:endParaRPr lang="de-CH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E3E383A8-EF19-4D42-8EC4-2C08FB46EC15}" type="slidenum">
              <a:rPr lang="de-CH"/>
              <a:pPr>
                <a:defRPr/>
              </a:pPr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7074366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" charset="0"/>
                <a:ea typeface="ヒラギノ明朝 ProN W3" charset="-128"/>
                <a:cs typeface="+mn-cs"/>
                <a:sym typeface="Times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0179" name="Rectangle 3"/>
          <p:cNvSpPr>
            <a:spLocks noGrp="1"/>
          </p:cNvSpPr>
          <p:nvPr>
            <p:ph type="dt" idx="1"/>
          </p:nvPr>
        </p:nvSpPr>
        <p:spPr bwMode="auto">
          <a:xfrm>
            <a:off x="3852016" y="0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" charset="0"/>
                <a:ea typeface="ヒラギノ明朝 ProN W3" charset="-128"/>
                <a:cs typeface="+mn-cs"/>
                <a:sym typeface="Times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2458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81" name="Rectangle 5"/>
          <p:cNvSpPr>
            <a:spLocks noGrp="1"/>
          </p:cNvSpPr>
          <p:nvPr>
            <p:ph type="body" sz="quarter" idx="3"/>
          </p:nvPr>
        </p:nvSpPr>
        <p:spPr bwMode="auto">
          <a:xfrm>
            <a:off x="906357" y="4715153"/>
            <a:ext cx="4984962" cy="4466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50182" name="Rectangle 6"/>
          <p:cNvSpPr>
            <a:spLocks noGrp="1"/>
          </p:cNvSpPr>
          <p:nvPr>
            <p:ph type="ftr" sz="quarter" idx="4"/>
          </p:nvPr>
        </p:nvSpPr>
        <p:spPr bwMode="auto">
          <a:xfrm>
            <a:off x="0" y="9430306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" charset="0"/>
                <a:ea typeface="ヒラギノ明朝 ProN W3" charset="-128"/>
                <a:cs typeface="+mn-cs"/>
                <a:sym typeface="Times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0183" name="Rectangle 7"/>
          <p:cNvSpPr>
            <a:spLocks noGrp="1"/>
          </p:cNvSpPr>
          <p:nvPr>
            <p:ph type="sldNum" sz="quarter" idx="5"/>
          </p:nvPr>
        </p:nvSpPr>
        <p:spPr bwMode="auto">
          <a:xfrm>
            <a:off x="3852016" y="9430306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" charset="0"/>
                <a:ea typeface="ヒラギノ明朝 ProN W3" charset="-128"/>
                <a:cs typeface="+mn-cs"/>
                <a:sym typeface="Times" charset="0"/>
              </a:defRPr>
            </a:lvl1pPr>
          </a:lstStyle>
          <a:p>
            <a:pPr>
              <a:defRPr/>
            </a:pPr>
            <a:fld id="{7113B44A-A226-4B5E-A399-0F2BB74D20E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5995065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CH" baseline="0" dirty="0"/>
          </a:p>
          <a:p>
            <a:endParaRPr lang="de-CH" dirty="0"/>
          </a:p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113B44A-A226-4B5E-A399-0F2BB74D20E7}" type="slidenum">
              <a:rPr lang="de-DE" smtClean="0"/>
              <a:pPr>
                <a:defRPr/>
              </a:pPr>
              <a:t>1</a:t>
            </a:fld>
            <a:endParaRPr lang="de-DE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113B44A-A226-4B5E-A399-0F2BB74D20E7}" type="slidenum">
              <a:rPr lang="de-DE" smtClean="0"/>
              <a:pPr>
                <a:defRPr/>
              </a:pPr>
              <a:t>10</a:t>
            </a:fld>
            <a:endParaRPr lang="de-DE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113B44A-A226-4B5E-A399-0F2BB74D20E7}" type="slidenum">
              <a:rPr lang="de-DE" smtClean="0"/>
              <a:pPr>
                <a:defRPr/>
              </a:pPr>
              <a:t>11</a:t>
            </a:fld>
            <a:endParaRPr lang="de-DE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113B44A-A226-4B5E-A399-0F2BB74D20E7}" type="slidenum">
              <a:rPr lang="de-DE" smtClean="0"/>
              <a:pPr>
                <a:defRPr/>
              </a:pPr>
              <a:t>12</a:t>
            </a:fld>
            <a:endParaRPr lang="de-DE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113B44A-A226-4B5E-A399-0F2BB74D20E7}" type="slidenum">
              <a:rPr lang="de-DE" smtClean="0"/>
              <a:pPr>
                <a:defRPr/>
              </a:pPr>
              <a:t>13</a:t>
            </a:fld>
            <a:endParaRPr lang="de-DE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113B44A-A226-4B5E-A399-0F2BB74D20E7}" type="slidenum">
              <a:rPr lang="de-DE" smtClean="0"/>
              <a:pPr>
                <a:defRPr/>
              </a:pPr>
              <a:t>14</a:t>
            </a:fld>
            <a:endParaRPr lang="de-DE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CH" baseline="0" dirty="0"/>
          </a:p>
          <a:p>
            <a:endParaRPr lang="de-CH" dirty="0"/>
          </a:p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113B44A-A226-4B5E-A399-0F2BB74D20E7}" type="slidenum">
              <a:rPr lang="de-DE" smtClean="0"/>
              <a:pPr>
                <a:defRPr/>
              </a:pPr>
              <a:t>15</a:t>
            </a:fld>
            <a:endParaRPr lang="de-D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113B44A-A226-4B5E-A399-0F2BB74D20E7}" type="slidenum">
              <a:rPr lang="de-DE" smtClean="0"/>
              <a:pPr>
                <a:defRPr/>
              </a:pPr>
              <a:t>2</a:t>
            </a:fld>
            <a:endParaRPr lang="de-DE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113B44A-A226-4B5E-A399-0F2BB74D20E7}" type="slidenum">
              <a:rPr lang="de-DE" smtClean="0"/>
              <a:pPr>
                <a:defRPr/>
              </a:pPr>
              <a:t>3</a:t>
            </a:fld>
            <a:endParaRPr lang="de-DE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113B44A-A226-4B5E-A399-0F2BB74D20E7}" type="slidenum">
              <a:rPr lang="de-DE" smtClean="0"/>
              <a:pPr>
                <a:defRPr/>
              </a:pPr>
              <a:t>4</a:t>
            </a:fld>
            <a:endParaRPr lang="de-DE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113B44A-A226-4B5E-A399-0F2BB74D20E7}" type="slidenum">
              <a:rPr lang="de-DE" smtClean="0"/>
              <a:pPr>
                <a:defRPr/>
              </a:pPr>
              <a:t>5</a:t>
            </a:fld>
            <a:endParaRPr lang="de-DE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113B44A-A226-4B5E-A399-0F2BB74D20E7}" type="slidenum">
              <a:rPr lang="de-DE" smtClean="0"/>
              <a:pPr>
                <a:defRPr/>
              </a:pPr>
              <a:t>6</a:t>
            </a:fld>
            <a:endParaRPr lang="de-DE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113B44A-A226-4B5E-A399-0F2BB74D20E7}" type="slidenum">
              <a:rPr lang="de-DE" smtClean="0"/>
              <a:pPr>
                <a:defRPr/>
              </a:pPr>
              <a:t>7</a:t>
            </a:fld>
            <a:endParaRPr lang="de-DE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113B44A-A226-4B5E-A399-0F2BB74D20E7}" type="slidenum">
              <a:rPr lang="de-DE" smtClean="0"/>
              <a:pPr>
                <a:defRPr/>
              </a:pPr>
              <a:t>8</a:t>
            </a:fld>
            <a:endParaRPr lang="de-DE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113B44A-A226-4B5E-A399-0F2BB74D20E7}" type="slidenum">
              <a:rPr lang="de-DE" smtClean="0"/>
              <a:pPr>
                <a:defRPr/>
              </a:pPr>
              <a:t>9</a:t>
            </a:fld>
            <a:endParaRPr lang="de-D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9448800" y="381000"/>
            <a:ext cx="3175000" cy="9302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057400" y="9448800"/>
            <a:ext cx="8890000" cy="1587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61442" name="Rectangle 2"/>
          <p:cNvSpPr>
            <a:spLocks noGrp="1"/>
          </p:cNvSpPr>
          <p:nvPr>
            <p:ph type="ctrTitle"/>
          </p:nvPr>
        </p:nvSpPr>
        <p:spPr>
          <a:xfrm>
            <a:off x="361950" y="2001838"/>
            <a:ext cx="12280900" cy="2874962"/>
          </a:xfrm>
        </p:spPr>
        <p:txBody>
          <a:bodyPr/>
          <a:lstStyle>
            <a:lvl1pPr algn="ctr"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61443" name="Rectangle 3"/>
          <p:cNvSpPr>
            <a:spLocks noGrp="1"/>
          </p:cNvSpPr>
          <p:nvPr>
            <p:ph type="subTitle" idx="1"/>
          </p:nvPr>
        </p:nvSpPr>
        <p:spPr>
          <a:xfrm>
            <a:off x="361950" y="5105400"/>
            <a:ext cx="12280900" cy="3733800"/>
          </a:xfrm>
        </p:spPr>
        <p:txBody>
          <a:bodyPr/>
          <a:lstStyle>
            <a:lvl1pPr marL="0" indent="0" algn="ctr">
              <a:buFont typeface="Wingdings" charset="2"/>
              <a:buNone/>
              <a:defRPr sz="3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9569450" y="511175"/>
            <a:ext cx="3073400" cy="87852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347663" y="511175"/>
            <a:ext cx="9069387" cy="8785225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 preserve="1">
  <p:cSld name="Titel, Text und 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7663" y="511175"/>
            <a:ext cx="9047162" cy="990600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361950" y="1909763"/>
            <a:ext cx="6064250" cy="7386637"/>
          </a:xfrm>
        </p:spPr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iagrammplatzhalter 3"/>
          <p:cNvSpPr>
            <a:spLocks noGrp="1"/>
          </p:cNvSpPr>
          <p:nvPr>
            <p:ph type="chart" sz="half" idx="2"/>
          </p:nvPr>
        </p:nvSpPr>
        <p:spPr>
          <a:xfrm>
            <a:off x="6578600" y="1909763"/>
            <a:ext cx="6064250" cy="7386637"/>
          </a:xfrm>
        </p:spPr>
        <p:txBody>
          <a:bodyPr/>
          <a:lstStyle/>
          <a:p>
            <a:pPr lvl="0"/>
            <a:r>
              <a:rPr lang="de-DE" noProof="0"/>
              <a:t>Diagramm durch Klicken auf Symbol hinzufügen</a:t>
            </a:r>
            <a:endParaRPr lang="de-CH" noProof="0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el, Text und Clip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7663" y="511175"/>
            <a:ext cx="9047162" cy="990600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361950" y="1909763"/>
            <a:ext cx="6064250" cy="7386637"/>
          </a:xfrm>
        </p:spPr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ClipArt-Platzhalter 3"/>
          <p:cNvSpPr>
            <a:spLocks noGrp="1"/>
          </p:cNvSpPr>
          <p:nvPr>
            <p:ph type="clipArt" sz="half" idx="2"/>
          </p:nvPr>
        </p:nvSpPr>
        <p:spPr>
          <a:xfrm>
            <a:off x="6578600" y="1909763"/>
            <a:ext cx="6064250" cy="7386637"/>
          </a:xfrm>
        </p:spPr>
        <p:txBody>
          <a:bodyPr/>
          <a:lstStyle/>
          <a:p>
            <a:pPr lvl="0"/>
            <a:r>
              <a:rPr lang="de-DE" noProof="0"/>
              <a:t>ClipArt durch Klicken auf Symbol hinzufügen</a:t>
            </a:r>
            <a:endParaRPr lang="de-CH" noProof="0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361950" y="1909763"/>
            <a:ext cx="6064250" cy="73866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578600" y="1909763"/>
            <a:ext cx="6064250" cy="73866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/>
              <a:t>Bild durch Klicken auf Symbol hinzufügen</a:t>
            </a:r>
            <a:endParaRPr lang="de-CH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5"/>
          <p:cNvSpPr>
            <a:spLocks noGrp="1"/>
          </p:cNvSpPr>
          <p:nvPr>
            <p:ph type="title"/>
          </p:nvPr>
        </p:nvSpPr>
        <p:spPr bwMode="auto">
          <a:xfrm>
            <a:off x="347663" y="511175"/>
            <a:ext cx="9047162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Mastertitelformat bearbeiten</a:t>
            </a:r>
            <a:endParaRPr lang="de-DE"/>
          </a:p>
        </p:txBody>
      </p:sp>
      <p:sp>
        <p:nvSpPr>
          <p:cNvPr id="1027" name="Rectangle 6"/>
          <p:cNvSpPr>
            <a:spLocks noGrp="1"/>
          </p:cNvSpPr>
          <p:nvPr>
            <p:ph type="body" idx="1"/>
          </p:nvPr>
        </p:nvSpPr>
        <p:spPr bwMode="auto">
          <a:xfrm>
            <a:off x="361950" y="1909763"/>
            <a:ext cx="12280900" cy="7386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pic>
        <p:nvPicPr>
          <p:cNvPr id="1028" name="Picture 9"/>
          <p:cNvPicPr>
            <a:picLocks noChangeAspect="1" noChangeArrowheads="1"/>
          </p:cNvPicPr>
          <p:nvPr/>
        </p:nvPicPr>
        <p:blipFill>
          <a:blip r:embed="rId15" cstate="screen"/>
          <a:srcRect/>
          <a:stretch>
            <a:fillRect/>
          </a:stretch>
        </p:blipFill>
        <p:spPr bwMode="auto">
          <a:xfrm>
            <a:off x="9448800" y="381000"/>
            <a:ext cx="3175000" cy="9302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029" name="Picture 10"/>
          <p:cNvPicPr>
            <a:picLocks noChangeAspect="1" noChangeArrowheads="1"/>
          </p:cNvPicPr>
          <p:nvPr/>
        </p:nvPicPr>
        <p:blipFill>
          <a:blip r:embed="rId16" cstate="screen"/>
          <a:srcRect/>
          <a:stretch>
            <a:fillRect/>
          </a:stretch>
        </p:blipFill>
        <p:spPr bwMode="auto">
          <a:xfrm>
            <a:off x="2057400" y="9448800"/>
            <a:ext cx="8890000" cy="1587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17" r:id="rId2"/>
    <p:sldLayoutId id="2147483818" r:id="rId3"/>
    <p:sldLayoutId id="2147483819" r:id="rId4"/>
    <p:sldLayoutId id="2147483820" r:id="rId5"/>
    <p:sldLayoutId id="2147483821" r:id="rId6"/>
    <p:sldLayoutId id="2147483822" r:id="rId7"/>
    <p:sldLayoutId id="2147483823" r:id="rId8"/>
    <p:sldLayoutId id="2147483824" r:id="rId9"/>
    <p:sldLayoutId id="2147483825" r:id="rId10"/>
    <p:sldLayoutId id="2147483826" r:id="rId11"/>
    <p:sldLayoutId id="2147483827" r:id="rId12"/>
    <p:sldLayoutId id="2147483828" r:id="rId13"/>
  </p:sldLayoutIdLst>
  <p:transition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00559F"/>
          </a:solidFill>
          <a:latin typeface="+mj-lt"/>
          <a:ea typeface="+mj-ea"/>
          <a:cs typeface="ヒラギノ角ゴ ProN W6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00559F"/>
          </a:solidFill>
          <a:latin typeface="Arial Bold" charset="0"/>
          <a:ea typeface="ヒラギノ角ゴ ProN W6" charset="-128"/>
          <a:cs typeface="ヒラギノ角ゴ ProN W6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00559F"/>
          </a:solidFill>
          <a:latin typeface="Arial Bold" charset="0"/>
          <a:ea typeface="ヒラギノ角ゴ ProN W6" charset="-128"/>
          <a:cs typeface="ヒラギノ角ゴ ProN W6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00559F"/>
          </a:solidFill>
          <a:latin typeface="Arial Bold" charset="0"/>
          <a:ea typeface="ヒラギノ角ゴ ProN W6" charset="-128"/>
          <a:cs typeface="ヒラギノ角ゴ ProN W6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00559F"/>
          </a:solidFill>
          <a:latin typeface="Arial Bold" charset="0"/>
          <a:ea typeface="ヒラギノ角ゴ ProN W6" charset="-128"/>
          <a:cs typeface="ヒラギノ角ゴ ProN W6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00559F"/>
          </a:solidFill>
          <a:latin typeface="Arial Bold" charset="0"/>
          <a:ea typeface="ヒラギノ角ゴ ProN W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00559F"/>
          </a:solidFill>
          <a:latin typeface="Arial Bold" charset="0"/>
          <a:ea typeface="ヒラギノ角ゴ ProN W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00559F"/>
          </a:solidFill>
          <a:latin typeface="Arial Bold" charset="0"/>
          <a:ea typeface="ヒラギノ角ゴ ProN W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00559F"/>
          </a:solidFill>
          <a:latin typeface="Arial Bold" charset="0"/>
          <a:ea typeface="ヒラギノ角ゴ ProN W6" charset="-128"/>
        </a:defRPr>
      </a:lvl9pPr>
    </p:titleStyle>
    <p:bodyStyle>
      <a:lvl1pPr marL="444500" indent="-444500" algn="l" rtl="0" eaLnBrk="0" fontAlgn="base" hangingPunct="0">
        <a:spcBef>
          <a:spcPts val="1500"/>
        </a:spcBef>
        <a:spcAft>
          <a:spcPct val="0"/>
        </a:spcAft>
        <a:buClr>
          <a:srgbClr val="00559F"/>
        </a:buClr>
        <a:buSzPct val="100000"/>
        <a:buFont typeface="Wingdings" pitchFamily="2" charset="2"/>
        <a:buChar char="§"/>
        <a:defRPr sz="2400">
          <a:solidFill>
            <a:schemeClr val="tx1"/>
          </a:solidFill>
          <a:latin typeface="+mn-lt"/>
          <a:ea typeface="+mn-ea"/>
          <a:cs typeface="ヒラギノ角ゴ ProN W3"/>
        </a:defRPr>
      </a:lvl1pPr>
      <a:lvl2pPr marL="1079500" indent="-444500" algn="l" rtl="0" eaLnBrk="0" fontAlgn="base" hangingPunct="0">
        <a:spcBef>
          <a:spcPts val="1500"/>
        </a:spcBef>
        <a:spcAft>
          <a:spcPct val="0"/>
        </a:spcAft>
        <a:buClr>
          <a:srgbClr val="00559F"/>
        </a:buClr>
        <a:buSzPct val="100000"/>
        <a:buFont typeface="Wingdings" pitchFamily="2" charset="2"/>
        <a:buChar char="§"/>
        <a:defRPr sz="2400">
          <a:solidFill>
            <a:schemeClr val="tx1"/>
          </a:solidFill>
          <a:latin typeface="+mn-lt"/>
          <a:ea typeface="+mn-ea"/>
          <a:cs typeface="ヒラギノ角ゴ ProN W3"/>
        </a:defRPr>
      </a:lvl2pPr>
      <a:lvl3pPr marL="1714500" indent="-444500" algn="l" rtl="0" eaLnBrk="0" fontAlgn="base" hangingPunct="0">
        <a:spcBef>
          <a:spcPts val="1500"/>
        </a:spcBef>
        <a:spcAft>
          <a:spcPct val="0"/>
        </a:spcAft>
        <a:buClr>
          <a:srgbClr val="00559F"/>
        </a:buClr>
        <a:buSzPct val="100000"/>
        <a:buFont typeface="Wingdings" pitchFamily="2" charset="2"/>
        <a:buChar char="§"/>
        <a:defRPr sz="2400">
          <a:solidFill>
            <a:schemeClr val="tx1"/>
          </a:solidFill>
          <a:latin typeface="+mn-lt"/>
          <a:ea typeface="+mn-ea"/>
          <a:cs typeface="ヒラギノ角ゴ ProN W3"/>
        </a:defRPr>
      </a:lvl3pPr>
      <a:lvl4pPr marL="2349500" indent="-444500" algn="l" rtl="0" eaLnBrk="0" fontAlgn="base" hangingPunct="0">
        <a:spcBef>
          <a:spcPts val="1500"/>
        </a:spcBef>
        <a:spcAft>
          <a:spcPct val="0"/>
        </a:spcAft>
        <a:buClr>
          <a:srgbClr val="00559F"/>
        </a:buClr>
        <a:buSzPct val="100000"/>
        <a:buFont typeface="Wingdings" pitchFamily="2" charset="2"/>
        <a:buChar char="§"/>
        <a:defRPr sz="2400">
          <a:solidFill>
            <a:schemeClr val="tx1"/>
          </a:solidFill>
          <a:latin typeface="+mn-lt"/>
          <a:ea typeface="+mn-ea"/>
          <a:cs typeface="ヒラギノ角ゴ ProN W3"/>
        </a:defRPr>
      </a:lvl4pPr>
      <a:lvl5pPr marL="2984500" indent="-444500" algn="l" rtl="0" eaLnBrk="0" fontAlgn="base" hangingPunct="0">
        <a:spcBef>
          <a:spcPts val="1500"/>
        </a:spcBef>
        <a:spcAft>
          <a:spcPct val="0"/>
        </a:spcAft>
        <a:buClr>
          <a:srgbClr val="00559F"/>
        </a:buClr>
        <a:buSzPct val="100000"/>
        <a:buFont typeface="Wingdings" pitchFamily="2" charset="2"/>
        <a:buChar char="§"/>
        <a:defRPr sz="2400">
          <a:solidFill>
            <a:schemeClr val="tx1"/>
          </a:solidFill>
          <a:latin typeface="+mn-lt"/>
          <a:ea typeface="+mn-ea"/>
          <a:cs typeface="ヒラギノ角ゴ ProN W3"/>
        </a:defRPr>
      </a:lvl5pPr>
      <a:lvl6pPr marL="3441700" indent="-444500" algn="l" rtl="0" eaLnBrk="1" fontAlgn="base" hangingPunct="1">
        <a:spcBef>
          <a:spcPts val="1500"/>
        </a:spcBef>
        <a:spcAft>
          <a:spcPct val="0"/>
        </a:spcAft>
        <a:buClr>
          <a:srgbClr val="00559F"/>
        </a:buClr>
        <a:buSzPct val="100000"/>
        <a:buFont typeface="Wingdings" charset="2"/>
        <a:buChar char="§"/>
        <a:defRPr sz="2400">
          <a:solidFill>
            <a:schemeClr val="tx1"/>
          </a:solidFill>
          <a:latin typeface="+mn-lt"/>
          <a:ea typeface="+mn-ea"/>
        </a:defRPr>
      </a:lvl6pPr>
      <a:lvl7pPr marL="3898900" indent="-444500" algn="l" rtl="0" eaLnBrk="1" fontAlgn="base" hangingPunct="1">
        <a:spcBef>
          <a:spcPts val="1500"/>
        </a:spcBef>
        <a:spcAft>
          <a:spcPct val="0"/>
        </a:spcAft>
        <a:buClr>
          <a:srgbClr val="00559F"/>
        </a:buClr>
        <a:buSzPct val="100000"/>
        <a:buFont typeface="Wingdings" charset="2"/>
        <a:buChar char="§"/>
        <a:defRPr sz="2400">
          <a:solidFill>
            <a:schemeClr val="tx1"/>
          </a:solidFill>
          <a:latin typeface="+mn-lt"/>
          <a:ea typeface="+mn-ea"/>
        </a:defRPr>
      </a:lvl7pPr>
      <a:lvl8pPr marL="4356100" indent="-444500" algn="l" rtl="0" eaLnBrk="1" fontAlgn="base" hangingPunct="1">
        <a:spcBef>
          <a:spcPts val="1500"/>
        </a:spcBef>
        <a:spcAft>
          <a:spcPct val="0"/>
        </a:spcAft>
        <a:buClr>
          <a:srgbClr val="00559F"/>
        </a:buClr>
        <a:buSzPct val="100000"/>
        <a:buFont typeface="Wingdings" charset="2"/>
        <a:buChar char="§"/>
        <a:defRPr sz="2400">
          <a:solidFill>
            <a:schemeClr val="tx1"/>
          </a:solidFill>
          <a:latin typeface="+mn-lt"/>
          <a:ea typeface="+mn-ea"/>
        </a:defRPr>
      </a:lvl8pPr>
      <a:lvl9pPr marL="4813300" indent="-444500" algn="l" rtl="0" eaLnBrk="1" fontAlgn="base" hangingPunct="1">
        <a:spcBef>
          <a:spcPts val="1500"/>
        </a:spcBef>
        <a:spcAft>
          <a:spcPct val="0"/>
        </a:spcAft>
        <a:buClr>
          <a:srgbClr val="00559F"/>
        </a:buClr>
        <a:buSzPct val="100000"/>
        <a:buFont typeface="Wingdings" charset="2"/>
        <a:buChar char="§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1.avi"/><Relationship Id="rId1" Type="http://schemas.microsoft.com/office/2007/relationships/media" Target="../media/media1.avi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33848" y="6388968"/>
            <a:ext cx="10261674" cy="1512168"/>
          </a:xfrm>
        </p:spPr>
        <p:txBody>
          <a:bodyPr/>
          <a:lstStyle/>
          <a:p>
            <a:pPr>
              <a:defRPr/>
            </a:pPr>
            <a:r>
              <a:rPr lang="de-CH" dirty="0">
                <a:latin typeface="+mn-lt"/>
              </a:rPr>
              <a:t>INFORMATIONSANLASS GESTALTUNG JUNKHOLZWEG</a:t>
            </a:r>
            <a:br>
              <a:rPr lang="de-CH" dirty="0">
                <a:latin typeface="+mn-lt"/>
              </a:rPr>
            </a:br>
            <a:br>
              <a:rPr lang="de-CH" dirty="0">
                <a:latin typeface="+mn-lt"/>
              </a:rPr>
            </a:br>
            <a:r>
              <a:rPr lang="de-CH" cap="none" dirty="0">
                <a:latin typeface="+mn-lt"/>
              </a:rPr>
              <a:t>25. August 2020</a:t>
            </a:r>
            <a:endParaRPr lang="de-CH" dirty="0">
              <a:latin typeface="+mn-lt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-194344" y="2212504"/>
            <a:ext cx="13199144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/>
          <p:cNvSpPr txBox="1">
            <a:spLocks/>
          </p:cNvSpPr>
          <p:nvPr/>
        </p:nvSpPr>
        <p:spPr bwMode="auto">
          <a:xfrm>
            <a:off x="885777" y="511175"/>
            <a:ext cx="8509048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CH" sz="4000" b="1" kern="0" dirty="0">
                <a:solidFill>
                  <a:srgbClr val="00559F"/>
                </a:solidFill>
                <a:latin typeface="Frutiger LT 45 Light" pitchFamily="34" charset="0"/>
                <a:ea typeface="+mj-ea"/>
                <a:cs typeface="ヒラギノ角ゴ ProN W6"/>
              </a:rPr>
              <a:t>Fazit Simulation</a:t>
            </a:r>
            <a:endParaRPr kumimoji="0" lang="de-CH" sz="4000" b="1" i="0" u="none" strike="noStrike" kern="0" cap="none" spc="0" normalizeH="0" baseline="0" noProof="0" dirty="0">
              <a:ln>
                <a:noFill/>
              </a:ln>
              <a:solidFill>
                <a:srgbClr val="00559F"/>
              </a:solidFill>
              <a:effectLst/>
              <a:uLnTx/>
              <a:uFillTx/>
              <a:latin typeface="Frutiger LT 45 Light" pitchFamily="34" charset="0"/>
              <a:ea typeface="+mj-ea"/>
              <a:cs typeface="ヒラギノ角ゴ ProN W6"/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885776" y="2356521"/>
            <a:ext cx="11233248" cy="44165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19138" indent="-447675" eaLnBrk="0" hangingPunct="0">
              <a:spcBef>
                <a:spcPts val="1500"/>
              </a:spcBef>
              <a:buClr>
                <a:srgbClr val="00559F"/>
              </a:buClr>
              <a:buSzPct val="100000"/>
              <a:buFont typeface="Wingdings" pitchFamily="2" charset="2"/>
              <a:buChar char="§"/>
            </a:pPr>
            <a:r>
              <a:rPr lang="de-CH" dirty="0">
                <a:solidFill>
                  <a:schemeClr val="tx1"/>
                </a:solidFill>
                <a:latin typeface="Frutiger LT 45 Light" pitchFamily="34" charset="0"/>
                <a:ea typeface="+mn-ea"/>
                <a:cs typeface="ヒラギノ角ゴ ProN W3"/>
              </a:rPr>
              <a:t>Die einfache Mikrosimulation zeigt, dass die Einfahrt Junkholzweg zu </a:t>
            </a:r>
            <a:r>
              <a:rPr lang="de-CH" b="1" dirty="0">
                <a:solidFill>
                  <a:schemeClr val="tx1"/>
                </a:solidFill>
                <a:latin typeface="Frutiger LT 45 Light" pitchFamily="34" charset="0"/>
                <a:ea typeface="+mn-ea"/>
                <a:cs typeface="ヒラギノ角ゴ ProN W3"/>
              </a:rPr>
              <a:t>keinem Zeitpunkt </a:t>
            </a:r>
            <a:r>
              <a:rPr lang="de-CH" dirty="0">
                <a:solidFill>
                  <a:schemeClr val="tx1"/>
                </a:solidFill>
                <a:latin typeface="Frutiger LT 45 Light" pitchFamily="34" charset="0"/>
                <a:ea typeface="+mn-ea"/>
                <a:cs typeface="ヒラギノ角ゴ ProN W3"/>
              </a:rPr>
              <a:t>überstaut wird, auch nicht mit einem Zuschlag von 20% auf die 2014/2019 ermittelte Verkehrsmenge. </a:t>
            </a:r>
          </a:p>
          <a:p>
            <a:pPr marL="719138" indent="-447675" eaLnBrk="0" hangingPunct="0">
              <a:spcBef>
                <a:spcPts val="1500"/>
              </a:spcBef>
              <a:buClr>
                <a:srgbClr val="00559F"/>
              </a:buClr>
              <a:buSzPct val="100000"/>
              <a:buFont typeface="Wingdings" pitchFamily="2" charset="2"/>
              <a:buChar char="§"/>
            </a:pPr>
            <a:endParaRPr lang="de-CH" dirty="0">
              <a:solidFill>
                <a:schemeClr val="tx1"/>
              </a:solidFill>
              <a:latin typeface="Frutiger LT 45 Light" pitchFamily="34" charset="0"/>
              <a:ea typeface="+mn-ea"/>
              <a:cs typeface="ヒラギノ角ゴ ProN W3"/>
            </a:endParaRPr>
          </a:p>
          <a:p>
            <a:pPr marL="719138" indent="-447675" eaLnBrk="0" hangingPunct="0">
              <a:spcBef>
                <a:spcPts val="1500"/>
              </a:spcBef>
              <a:buClr>
                <a:srgbClr val="00559F"/>
              </a:buClr>
              <a:buSzPct val="100000"/>
              <a:buFont typeface="Wingdings" pitchFamily="2" charset="2"/>
              <a:buChar char="§"/>
            </a:pPr>
            <a:r>
              <a:rPr lang="de-CH" dirty="0">
                <a:solidFill>
                  <a:schemeClr val="tx1"/>
                </a:solidFill>
                <a:latin typeface="Frutiger LT 45 Light" pitchFamily="34" charset="0"/>
                <a:ea typeface="+mn-ea"/>
                <a:cs typeface="ヒラギノ角ゴ ProN W3"/>
              </a:rPr>
              <a:t>Der Abstand zwischen Schranken und Einmündung Junkholzweg beträgt rund 50m. </a:t>
            </a:r>
            <a:br>
              <a:rPr lang="de-CH" dirty="0">
                <a:solidFill>
                  <a:schemeClr val="tx1"/>
                </a:solidFill>
                <a:latin typeface="Frutiger LT 45 Light" pitchFamily="34" charset="0"/>
                <a:ea typeface="+mn-ea"/>
                <a:cs typeface="ヒラギノ角ゴ ProN W3"/>
              </a:rPr>
            </a:br>
            <a:r>
              <a:rPr lang="de-CH" dirty="0">
                <a:solidFill>
                  <a:schemeClr val="tx1"/>
                </a:solidFill>
                <a:latin typeface="Frutiger LT 45 Light" pitchFamily="34" charset="0"/>
                <a:ea typeface="+mn-ea"/>
                <a:cs typeface="ヒラギノ角ゴ ProN W3"/>
              </a:rPr>
              <a:t>Der längste Rückstau gemäss Simulation liegt bei 20m.</a:t>
            </a:r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/>
          <p:cNvSpPr txBox="1">
            <a:spLocks/>
          </p:cNvSpPr>
          <p:nvPr/>
        </p:nvSpPr>
        <p:spPr bwMode="auto">
          <a:xfrm>
            <a:off x="885777" y="511175"/>
            <a:ext cx="8509048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CH" sz="4000" b="1" kern="0" dirty="0">
                <a:solidFill>
                  <a:srgbClr val="00559F"/>
                </a:solidFill>
                <a:latin typeface="Frutiger LT 45 Light" pitchFamily="34" charset="0"/>
                <a:ea typeface="+mj-ea"/>
                <a:cs typeface="ヒラギノ角ゴ ProN W6"/>
              </a:rPr>
              <a:t>Verkehrsführung heute</a:t>
            </a:r>
            <a:endParaRPr kumimoji="0" lang="de-CH" sz="4000" b="1" i="0" u="none" strike="noStrike" kern="0" cap="none" spc="0" normalizeH="0" baseline="0" noProof="0" dirty="0">
              <a:ln>
                <a:noFill/>
              </a:ln>
              <a:solidFill>
                <a:srgbClr val="00559F"/>
              </a:solidFill>
              <a:effectLst/>
              <a:uLnTx/>
              <a:uFillTx/>
              <a:latin typeface="Frutiger LT 45 Light" pitchFamily="34" charset="0"/>
              <a:ea typeface="+mj-ea"/>
              <a:cs typeface="ヒラギノ角ゴ ProN W6"/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32295D9A-2581-4761-8804-CABE32DCCD21}"/>
              </a:ext>
            </a:extLst>
          </p:cNvPr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741760" y="1780456"/>
            <a:ext cx="11616424" cy="655272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/>
          <p:cNvSpPr txBox="1">
            <a:spLocks/>
          </p:cNvSpPr>
          <p:nvPr/>
        </p:nvSpPr>
        <p:spPr bwMode="auto">
          <a:xfrm>
            <a:off x="885777" y="511175"/>
            <a:ext cx="8509048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CH" sz="4000" b="1" kern="0" dirty="0">
                <a:solidFill>
                  <a:srgbClr val="00559F"/>
                </a:solidFill>
                <a:latin typeface="Frutiger LT 45 Light" pitchFamily="34" charset="0"/>
                <a:ea typeface="+mj-ea"/>
                <a:cs typeface="ヒラギノ角ゴ ProN W6"/>
              </a:rPr>
              <a:t>Verkehrsführung zukünftig</a:t>
            </a:r>
            <a:endParaRPr kumimoji="0" lang="de-CH" sz="4000" b="1" i="0" u="none" strike="noStrike" kern="0" cap="none" spc="0" normalizeH="0" baseline="0" noProof="0" dirty="0">
              <a:ln>
                <a:noFill/>
              </a:ln>
              <a:solidFill>
                <a:srgbClr val="00559F"/>
              </a:solidFill>
              <a:effectLst/>
              <a:uLnTx/>
              <a:uFillTx/>
              <a:latin typeface="Frutiger LT 45 Light" pitchFamily="34" charset="0"/>
              <a:ea typeface="+mj-ea"/>
              <a:cs typeface="ヒラギノ角ゴ ProN W6"/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0B65549A-8BCA-4FC9-ACBA-54B97AB65FD8}"/>
              </a:ext>
            </a:extLst>
          </p:cNvPr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669752" y="1996480"/>
            <a:ext cx="11689300" cy="6575231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/>
          <p:cNvSpPr txBox="1">
            <a:spLocks/>
          </p:cNvSpPr>
          <p:nvPr/>
        </p:nvSpPr>
        <p:spPr bwMode="auto">
          <a:xfrm>
            <a:off x="885777" y="511175"/>
            <a:ext cx="8509048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CH" sz="4000" b="1" kern="0" noProof="0" dirty="0">
                <a:solidFill>
                  <a:srgbClr val="00559F"/>
                </a:solidFill>
                <a:latin typeface="Frutiger LT 45 Light" pitchFamily="34" charset="0"/>
                <a:ea typeface="+mj-ea"/>
                <a:cs typeface="ヒラギノ角ゴ ProN W6"/>
              </a:rPr>
              <a:t>Zielerfüllung</a:t>
            </a:r>
            <a:endParaRPr kumimoji="0" lang="de-CH" sz="4000" b="1" i="0" u="none" strike="noStrike" kern="0" cap="none" spc="0" normalizeH="0" baseline="0" noProof="0" dirty="0">
              <a:ln>
                <a:noFill/>
              </a:ln>
              <a:solidFill>
                <a:srgbClr val="00559F"/>
              </a:solidFill>
              <a:effectLst/>
              <a:uLnTx/>
              <a:uFillTx/>
              <a:latin typeface="Frutiger LT 45 Light" pitchFamily="34" charset="0"/>
              <a:ea typeface="+mj-ea"/>
              <a:cs typeface="ヒラギノ角ゴ ProN W6"/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885776" y="2356521"/>
            <a:ext cx="11233248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19138" lvl="1" indent="-447675" eaLnBrk="0" hangingPunct="0">
              <a:spcBef>
                <a:spcPts val="1500"/>
              </a:spcBef>
              <a:buClr>
                <a:srgbClr val="00559F"/>
              </a:buClr>
              <a:buSzPct val="100000"/>
              <a:buFont typeface="Wingdings" pitchFamily="2" charset="2"/>
              <a:buChar char="§"/>
            </a:pPr>
            <a:r>
              <a:rPr lang="de-CH" dirty="0">
                <a:solidFill>
                  <a:schemeClr val="tx1"/>
                </a:solidFill>
                <a:latin typeface="Frutiger LT 45 Light" pitchFamily="34" charset="0"/>
                <a:ea typeface="+mn-ea"/>
                <a:cs typeface="ヒラギノ角ゴ ProN W3"/>
              </a:rPr>
              <a:t>Siedlungsorientierte Strassenraumgestaltung mit städtebaulichem Bezug und attraktiver Begrünung / Möblierung auf Gemeindestrassen</a:t>
            </a:r>
          </a:p>
          <a:p>
            <a:pPr marL="719138" lvl="1" indent="-447675" eaLnBrk="0" hangingPunct="0">
              <a:spcBef>
                <a:spcPts val="1500"/>
              </a:spcBef>
              <a:buClr>
                <a:srgbClr val="00559F"/>
              </a:buClr>
              <a:buSzPct val="100000"/>
              <a:buFont typeface="Wingdings" pitchFamily="2" charset="2"/>
              <a:buChar char="§"/>
            </a:pPr>
            <a:r>
              <a:rPr lang="de-CH" dirty="0">
                <a:solidFill>
                  <a:schemeClr val="tx1"/>
                </a:solidFill>
                <a:latin typeface="Frutiger LT 45 Light" pitchFamily="34" charset="0"/>
                <a:ea typeface="+mn-ea"/>
                <a:cs typeface="ヒラギノ角ゴ ProN W3"/>
              </a:rPr>
              <a:t>Wild-/Fremdparkieren wirksam unterbinden</a:t>
            </a:r>
          </a:p>
          <a:p>
            <a:pPr marL="719138" lvl="1" indent="-447675" eaLnBrk="0" hangingPunct="0">
              <a:spcBef>
                <a:spcPts val="1500"/>
              </a:spcBef>
              <a:buClr>
                <a:srgbClr val="00559F"/>
              </a:buClr>
              <a:buSzPct val="100000"/>
              <a:buFont typeface="Wingdings" pitchFamily="2" charset="2"/>
              <a:buChar char="§"/>
            </a:pPr>
            <a:r>
              <a:rPr lang="de-CH" dirty="0">
                <a:solidFill>
                  <a:schemeClr val="tx1"/>
                </a:solidFill>
                <a:latin typeface="Frutiger LT 45 Light" pitchFamily="34" charset="0"/>
                <a:ea typeface="+mn-ea"/>
                <a:cs typeface="ヒラギノ角ゴ ProN W3"/>
              </a:rPr>
              <a:t>Klare und sichere Fussweg- und Veloführung im Bereich Schwalbenweg / Junkholzweg</a:t>
            </a:r>
          </a:p>
          <a:p>
            <a:pPr marL="719138" lvl="1" indent="-447675" eaLnBrk="0" hangingPunct="0">
              <a:spcBef>
                <a:spcPts val="1500"/>
              </a:spcBef>
              <a:buClr>
                <a:srgbClr val="00559F"/>
              </a:buClr>
              <a:buSzPct val="100000"/>
              <a:buFont typeface="Wingdings" pitchFamily="2" charset="2"/>
              <a:buChar char="§"/>
            </a:pPr>
            <a:r>
              <a:rPr lang="de-CH" dirty="0">
                <a:solidFill>
                  <a:schemeClr val="tx1"/>
                </a:solidFill>
                <a:latin typeface="Frutiger LT 45 Light" pitchFamily="34" charset="0"/>
                <a:ea typeface="+mn-ea"/>
                <a:cs typeface="ヒラギノ角ゴ ProN W3"/>
              </a:rPr>
              <a:t>Heutige Erreichbarkeit des Wohnquartiers erhalten</a:t>
            </a:r>
          </a:p>
          <a:p>
            <a:pPr marL="719138" lvl="1" indent="-447675" eaLnBrk="0" hangingPunct="0">
              <a:spcBef>
                <a:spcPts val="1500"/>
              </a:spcBef>
              <a:buClr>
                <a:srgbClr val="00559F"/>
              </a:buClr>
              <a:buSzPct val="100000"/>
              <a:buFont typeface="Wingdings" pitchFamily="2" charset="2"/>
              <a:buChar char="§"/>
            </a:pPr>
            <a:r>
              <a:rPr lang="de-CH" dirty="0">
                <a:solidFill>
                  <a:schemeClr val="tx1"/>
                </a:solidFill>
                <a:latin typeface="Frutiger LT 45 Light" pitchFamily="34" charset="0"/>
                <a:ea typeface="+mn-ea"/>
                <a:cs typeface="ヒラギノ角ゴ ProN W3"/>
              </a:rPr>
              <a:t>Schleichverkehr verhindern</a:t>
            </a:r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/>
          <p:cNvSpPr txBox="1">
            <a:spLocks/>
          </p:cNvSpPr>
          <p:nvPr/>
        </p:nvSpPr>
        <p:spPr bwMode="auto">
          <a:xfrm>
            <a:off x="885777" y="511175"/>
            <a:ext cx="8509048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CH" sz="4000" b="1" kern="0" noProof="0" dirty="0">
                <a:solidFill>
                  <a:srgbClr val="00559F"/>
                </a:solidFill>
                <a:latin typeface="Frutiger LT 45 Light" pitchFamily="34" charset="0"/>
                <a:ea typeface="+mj-ea"/>
                <a:cs typeface="ヒラギノ角ゴ ProN W6"/>
              </a:rPr>
              <a:t>Vorgehen</a:t>
            </a:r>
            <a:endParaRPr kumimoji="0" lang="de-CH" sz="4000" b="1" i="0" u="none" strike="noStrike" kern="0" cap="none" spc="0" normalizeH="0" baseline="0" noProof="0" dirty="0">
              <a:ln>
                <a:noFill/>
              </a:ln>
              <a:solidFill>
                <a:srgbClr val="00559F"/>
              </a:solidFill>
              <a:effectLst/>
              <a:uLnTx/>
              <a:uFillTx/>
              <a:latin typeface="Frutiger LT 45 Light" pitchFamily="34" charset="0"/>
              <a:ea typeface="+mj-ea"/>
              <a:cs typeface="ヒラギノ角ゴ ProN W6"/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885776" y="2356521"/>
            <a:ext cx="11233248" cy="5786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19138" lvl="1" indent="-447675" eaLnBrk="0" hangingPunct="0">
              <a:spcBef>
                <a:spcPts val="1500"/>
              </a:spcBef>
              <a:buClr>
                <a:srgbClr val="00559F"/>
              </a:buClr>
              <a:buSzPct val="100000"/>
              <a:buFont typeface="Wingdings" pitchFamily="2" charset="2"/>
              <a:buChar char="§"/>
            </a:pPr>
            <a:r>
              <a:rPr lang="de-CH" b="1" dirty="0">
                <a:solidFill>
                  <a:schemeClr val="tx1"/>
                </a:solidFill>
                <a:latin typeface="Frutiger LT 45 Light" pitchFamily="34" charset="0"/>
                <a:ea typeface="+mn-ea"/>
                <a:cs typeface="ヒラギノ角ゴ ProN W3"/>
              </a:rPr>
              <a:t>Sofortmassnahmen</a:t>
            </a:r>
            <a:r>
              <a:rPr lang="de-CH" dirty="0">
                <a:solidFill>
                  <a:schemeClr val="tx1"/>
                </a:solidFill>
                <a:latin typeface="Frutiger LT 45 Light" pitchFamily="34" charset="0"/>
                <a:ea typeface="+mn-ea"/>
                <a:cs typeface="ヒラギノ角ゴ ProN W3"/>
              </a:rPr>
              <a:t> mit einfachen Mitteln, resp. Durchbruch der Strasse Falkenweg</a:t>
            </a:r>
            <a:br>
              <a:rPr lang="de-CH" dirty="0">
                <a:solidFill>
                  <a:schemeClr val="tx1"/>
                </a:solidFill>
                <a:latin typeface="Frutiger LT 45 Light" pitchFamily="34" charset="0"/>
                <a:ea typeface="+mn-ea"/>
                <a:cs typeface="ヒラギノ角ゴ ProN W3"/>
              </a:rPr>
            </a:br>
            <a:endParaRPr lang="de-CH" dirty="0">
              <a:solidFill>
                <a:schemeClr val="tx1"/>
              </a:solidFill>
              <a:latin typeface="Frutiger LT 45 Light" pitchFamily="34" charset="0"/>
              <a:ea typeface="+mn-ea"/>
              <a:cs typeface="ヒラギノ角ゴ ProN W3"/>
            </a:endParaRPr>
          </a:p>
          <a:p>
            <a:pPr marL="719138" lvl="1" indent="-447675" eaLnBrk="0" hangingPunct="0">
              <a:spcBef>
                <a:spcPts val="1500"/>
              </a:spcBef>
              <a:buClr>
                <a:srgbClr val="00559F"/>
              </a:buClr>
              <a:buSzPct val="100000"/>
              <a:buFont typeface="Wingdings" pitchFamily="2" charset="2"/>
              <a:buChar char="§"/>
            </a:pPr>
            <a:r>
              <a:rPr lang="de-CH" b="1" dirty="0">
                <a:solidFill>
                  <a:schemeClr val="tx1"/>
                </a:solidFill>
                <a:latin typeface="Frutiger LT 45 Light" pitchFamily="34" charset="0"/>
                <a:ea typeface="+mn-ea"/>
                <a:cs typeface="ヒラギノ角ゴ ProN W3"/>
              </a:rPr>
              <a:t>Kontrolle</a:t>
            </a:r>
            <a:r>
              <a:rPr lang="de-CH" dirty="0">
                <a:solidFill>
                  <a:schemeClr val="tx1"/>
                </a:solidFill>
                <a:latin typeface="Frutiger LT 45 Light" pitchFamily="34" charset="0"/>
                <a:ea typeface="+mn-ea"/>
                <a:cs typeface="ヒラギノ角ゴ ProN W3"/>
              </a:rPr>
              <a:t> Auswirkungen neues Verkehrsregime</a:t>
            </a:r>
          </a:p>
          <a:p>
            <a:pPr marL="719138" lvl="1" indent="-447675" eaLnBrk="0" hangingPunct="0">
              <a:spcBef>
                <a:spcPts val="1500"/>
              </a:spcBef>
              <a:buClr>
                <a:srgbClr val="00559F"/>
              </a:buClr>
              <a:buSzPct val="100000"/>
              <a:buFont typeface="Wingdings" pitchFamily="2" charset="2"/>
              <a:buChar char="§"/>
            </a:pPr>
            <a:endParaRPr lang="de-CH" dirty="0">
              <a:solidFill>
                <a:schemeClr val="tx1"/>
              </a:solidFill>
              <a:latin typeface="Frutiger LT 45 Light" pitchFamily="34" charset="0"/>
              <a:ea typeface="+mn-ea"/>
              <a:cs typeface="ヒラギノ角ゴ ProN W3"/>
            </a:endParaRPr>
          </a:p>
          <a:p>
            <a:pPr marL="719138" lvl="1" indent="-447675" eaLnBrk="0" hangingPunct="0">
              <a:spcBef>
                <a:spcPts val="1500"/>
              </a:spcBef>
              <a:buClr>
                <a:srgbClr val="00559F"/>
              </a:buClr>
              <a:buSzPct val="100000"/>
              <a:buFont typeface="Wingdings" pitchFamily="2" charset="2"/>
              <a:buChar char="§"/>
            </a:pPr>
            <a:r>
              <a:rPr lang="de-CH" dirty="0">
                <a:solidFill>
                  <a:schemeClr val="tx1"/>
                </a:solidFill>
                <a:latin typeface="Frutiger LT 45 Light" pitchFamily="34" charset="0"/>
                <a:ea typeface="+mn-ea"/>
                <a:cs typeface="ヒラギノ角ゴ ProN W3"/>
              </a:rPr>
              <a:t>„Möblierung“ / Aufwertung des Junkholzwegs im gleichen Zeitraum (schätzungsweise ab 2022) wie die Neugestaltung des Weidenwegs im Zusammenhang mit der Planung Park und Strassenraum.</a:t>
            </a:r>
          </a:p>
          <a:p>
            <a:pPr marL="719138" lvl="1" indent="-447675" eaLnBrk="0" hangingPunct="0">
              <a:spcBef>
                <a:spcPts val="1500"/>
              </a:spcBef>
              <a:buClr>
                <a:srgbClr val="00559F"/>
              </a:buClr>
              <a:buSzPct val="100000"/>
              <a:buFont typeface="Wingdings" pitchFamily="2" charset="2"/>
              <a:buChar char="§"/>
            </a:pPr>
            <a:endParaRPr lang="de-CH" dirty="0">
              <a:solidFill>
                <a:schemeClr val="tx1"/>
              </a:solidFill>
              <a:latin typeface="Frutiger LT 45 Light" pitchFamily="34" charset="0"/>
              <a:ea typeface="+mn-ea"/>
              <a:cs typeface="ヒラギノ角ゴ ProN W3"/>
            </a:endParaRPr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33848" y="6388968"/>
            <a:ext cx="10261674" cy="1080120"/>
          </a:xfrm>
        </p:spPr>
        <p:txBody>
          <a:bodyPr/>
          <a:lstStyle/>
          <a:p>
            <a:pPr>
              <a:defRPr/>
            </a:pPr>
            <a:r>
              <a:rPr lang="de-CH" dirty="0">
                <a:latin typeface="+mn-lt"/>
              </a:rPr>
              <a:t>FRAGEN? ANREGUNGEN.</a:t>
            </a:r>
            <a:br>
              <a:rPr lang="de-CH" dirty="0">
                <a:latin typeface="+mn-lt"/>
              </a:rPr>
            </a:br>
            <a:br>
              <a:rPr lang="de-CH" dirty="0">
                <a:latin typeface="+mn-lt"/>
              </a:rPr>
            </a:br>
            <a:endParaRPr lang="de-CH" dirty="0">
              <a:latin typeface="+mn-lt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-194344" y="2212504"/>
            <a:ext cx="13199144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885776" y="2356520"/>
            <a:ext cx="12119024" cy="45473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444500" eaLnBrk="0" hangingPunct="0">
              <a:spcBef>
                <a:spcPts val="1500"/>
              </a:spcBef>
              <a:buClr>
                <a:srgbClr val="00559F"/>
              </a:buClr>
              <a:buSzPct val="100000"/>
              <a:buFont typeface="Wingdings" pitchFamily="2" charset="2"/>
              <a:buChar char="§"/>
            </a:pPr>
            <a:r>
              <a:rPr lang="de-CH" dirty="0">
                <a:solidFill>
                  <a:schemeClr val="tx1"/>
                </a:solidFill>
                <a:latin typeface="Frutiger LT 45 Light" pitchFamily="34" charset="0"/>
                <a:ea typeface="+mn-ea"/>
                <a:cs typeface="ヒラギノ角ゴ ProN W3"/>
              </a:rPr>
              <a:t>Begrüssung 					Françoise Moser</a:t>
            </a:r>
          </a:p>
          <a:p>
            <a:pPr indent="-444500" eaLnBrk="0" hangingPunct="0">
              <a:spcBef>
                <a:spcPts val="1500"/>
              </a:spcBef>
              <a:buClr>
                <a:srgbClr val="00559F"/>
              </a:buClr>
              <a:buSzPct val="100000"/>
              <a:buFont typeface="Wingdings" pitchFamily="2" charset="2"/>
              <a:buChar char="§"/>
            </a:pPr>
            <a:r>
              <a:rPr lang="de-CH" dirty="0">
                <a:solidFill>
                  <a:schemeClr val="tx1"/>
                </a:solidFill>
                <a:latin typeface="Frutiger LT 45 Light" pitchFamily="34" charset="0"/>
                <a:ea typeface="+mn-ea"/>
                <a:cs typeface="ヒラギノ角ゴ ProN W3"/>
              </a:rPr>
              <a:t>Ausgangslage &amp; Umsetzung 		Andreas </a:t>
            </a:r>
            <a:r>
              <a:rPr lang="de-CH" dirty="0" err="1">
                <a:solidFill>
                  <a:schemeClr val="tx1"/>
                </a:solidFill>
                <a:latin typeface="Frutiger LT 45 Light" pitchFamily="34" charset="0"/>
                <a:ea typeface="+mn-ea"/>
                <a:cs typeface="ヒラギノ角ゴ ProN W3"/>
              </a:rPr>
              <a:t>Brühwiler</a:t>
            </a:r>
            <a:r>
              <a:rPr lang="de-CH" dirty="0">
                <a:solidFill>
                  <a:schemeClr val="tx1"/>
                </a:solidFill>
                <a:latin typeface="Frutiger LT 45 Light" pitchFamily="34" charset="0"/>
                <a:ea typeface="+mn-ea"/>
                <a:cs typeface="ヒラギノ角ゴ ProN W3"/>
              </a:rPr>
              <a:t>, Leiter Bau</a:t>
            </a:r>
          </a:p>
          <a:p>
            <a:pPr indent="-444500" eaLnBrk="0" hangingPunct="0">
              <a:spcBef>
                <a:spcPts val="1500"/>
              </a:spcBef>
              <a:buClr>
                <a:srgbClr val="00559F"/>
              </a:buClr>
              <a:buSzPct val="100000"/>
              <a:buFont typeface="Wingdings" pitchFamily="2" charset="2"/>
              <a:buChar char="§"/>
            </a:pPr>
            <a:r>
              <a:rPr lang="de-CH" dirty="0">
                <a:solidFill>
                  <a:schemeClr val="tx1"/>
                </a:solidFill>
                <a:latin typeface="Frutiger LT 45 Light" pitchFamily="34" charset="0"/>
                <a:ea typeface="+mn-ea"/>
                <a:cs typeface="ヒラギノ角ゴ ProN W3"/>
              </a:rPr>
              <a:t>Weiteres Vorgehen			Françoise Moser</a:t>
            </a:r>
          </a:p>
          <a:p>
            <a:pPr indent="-444500" eaLnBrk="0" hangingPunct="0">
              <a:spcBef>
                <a:spcPts val="1500"/>
              </a:spcBef>
              <a:buClr>
                <a:srgbClr val="00559F"/>
              </a:buClr>
              <a:buSzPct val="100000"/>
              <a:buFont typeface="Wingdings" pitchFamily="2" charset="2"/>
              <a:buChar char="§"/>
            </a:pPr>
            <a:r>
              <a:rPr lang="de-CH" dirty="0">
                <a:solidFill>
                  <a:schemeClr val="tx1"/>
                </a:solidFill>
                <a:latin typeface="Frutiger LT 45 Light" pitchFamily="34" charset="0"/>
                <a:ea typeface="+mn-ea"/>
                <a:cs typeface="ヒラギノ角ゴ ProN W3"/>
              </a:rPr>
              <a:t>Fragerunde</a:t>
            </a:r>
            <a:br>
              <a:rPr lang="de-CH" sz="2800" dirty="0">
                <a:solidFill>
                  <a:schemeClr val="tx1"/>
                </a:solidFill>
                <a:latin typeface="Frutiger LT 45 Light" pitchFamily="34" charset="0"/>
                <a:ea typeface="+mn-ea"/>
                <a:cs typeface="ヒラギノ角ゴ ProN W3"/>
              </a:rPr>
            </a:br>
            <a:endParaRPr lang="de-CH" sz="2800" dirty="0">
              <a:solidFill>
                <a:schemeClr val="tx1"/>
              </a:solidFill>
              <a:latin typeface="Frutiger LT 45 Light" pitchFamily="34" charset="0"/>
              <a:ea typeface="+mn-ea"/>
              <a:cs typeface="ヒラギノ角ゴ ProN W3"/>
            </a:endParaRPr>
          </a:p>
          <a:p>
            <a:endParaRPr lang="de-CH" dirty="0">
              <a:solidFill>
                <a:schemeClr val="tx1"/>
              </a:solidFill>
            </a:endParaRPr>
          </a:p>
          <a:p>
            <a:endParaRPr lang="de-CH" dirty="0"/>
          </a:p>
          <a:p>
            <a:endParaRPr lang="de-CH" dirty="0"/>
          </a:p>
        </p:txBody>
      </p:sp>
      <p:sp>
        <p:nvSpPr>
          <p:cNvPr id="5" name="Titel 1"/>
          <p:cNvSpPr txBox="1">
            <a:spLocks/>
          </p:cNvSpPr>
          <p:nvPr/>
        </p:nvSpPr>
        <p:spPr bwMode="auto">
          <a:xfrm>
            <a:off x="885777" y="511175"/>
            <a:ext cx="8509048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4000" b="1" i="0" u="none" strike="noStrike" kern="0" cap="none" spc="0" normalizeH="0" baseline="0" noProof="0" dirty="0">
                <a:ln>
                  <a:noFill/>
                </a:ln>
                <a:solidFill>
                  <a:srgbClr val="00559F"/>
                </a:solidFill>
                <a:effectLst/>
                <a:uLnTx/>
                <a:uFillTx/>
                <a:latin typeface="Frutiger LT 45 Light" pitchFamily="34" charset="0"/>
                <a:ea typeface="+mj-ea"/>
                <a:cs typeface="ヒラギノ角ゴ ProN W6"/>
              </a:rPr>
              <a:t>Programm</a:t>
            </a: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885776" y="2356520"/>
            <a:ext cx="11233248" cy="6278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2700" eaLnBrk="0" hangingPunct="0">
              <a:spcBef>
                <a:spcPts val="1500"/>
              </a:spcBef>
              <a:buClr>
                <a:srgbClr val="00559F"/>
              </a:buClr>
              <a:buSzPct val="100000"/>
            </a:pPr>
            <a:r>
              <a:rPr lang="de-DE" dirty="0">
                <a:solidFill>
                  <a:schemeClr val="tx1"/>
                </a:solidFill>
                <a:latin typeface="Frutiger LT 45 Light" pitchFamily="34" charset="0"/>
                <a:ea typeface="+mn-ea"/>
                <a:cs typeface="ヒラギノ角ゴ ProN W3"/>
              </a:rPr>
              <a:t>Durch die Einführung einer Parkraumbewirtschaftung beim Coop Kaiseraugst werden negative Auswirkungen auf den </a:t>
            </a:r>
            <a:r>
              <a:rPr lang="de-DE" dirty="0" err="1">
                <a:solidFill>
                  <a:schemeClr val="tx1"/>
                </a:solidFill>
                <a:latin typeface="Frutiger LT 45 Light" pitchFamily="34" charset="0"/>
                <a:ea typeface="+mn-ea"/>
                <a:cs typeface="ヒラギノ角ゴ ProN W3"/>
              </a:rPr>
              <a:t>Junkholz</a:t>
            </a:r>
            <a:r>
              <a:rPr lang="de-DE" dirty="0">
                <a:solidFill>
                  <a:schemeClr val="tx1"/>
                </a:solidFill>
                <a:latin typeface="Frutiger LT 45 Light" pitchFamily="34" charset="0"/>
                <a:ea typeface="+mn-ea"/>
                <a:cs typeface="ヒラギノ角ゴ ProN W3"/>
              </a:rPr>
              <a:t>- und den Schwalbenweg befürchtet: </a:t>
            </a:r>
          </a:p>
          <a:p>
            <a:pPr marL="447675" indent="-434975" eaLnBrk="0" hangingPunct="0">
              <a:spcBef>
                <a:spcPts val="1500"/>
              </a:spcBef>
              <a:buClr>
                <a:srgbClr val="00559F"/>
              </a:buClr>
              <a:buSzPct val="100000"/>
              <a:buFont typeface="Wingdings" pitchFamily="2" charset="2"/>
              <a:buChar char="§"/>
            </a:pPr>
            <a:endParaRPr lang="de-DE" dirty="0">
              <a:solidFill>
                <a:schemeClr val="tx1"/>
              </a:solidFill>
              <a:latin typeface="Frutiger LT 45 Light" pitchFamily="34" charset="0"/>
              <a:ea typeface="+mn-ea"/>
              <a:cs typeface="ヒラギノ角ゴ ProN W3"/>
            </a:endParaRPr>
          </a:p>
          <a:p>
            <a:pPr marL="904875" lvl="1" indent="-434975" eaLnBrk="0" hangingPunct="0">
              <a:spcBef>
                <a:spcPts val="1500"/>
              </a:spcBef>
              <a:buClr>
                <a:srgbClr val="00559F"/>
              </a:buClr>
              <a:buSzPct val="100000"/>
              <a:buFont typeface="Wingdings" pitchFamily="2" charset="2"/>
              <a:buChar char="§"/>
            </a:pPr>
            <a:r>
              <a:rPr lang="de-DE" dirty="0">
                <a:solidFill>
                  <a:schemeClr val="tx1"/>
                </a:solidFill>
                <a:latin typeface="Frutiger LT 45 Light" pitchFamily="34" charset="0"/>
                <a:ea typeface="+mn-ea"/>
                <a:cs typeface="ヒラギノ角ゴ ProN W3"/>
              </a:rPr>
              <a:t>Behinderungen der Ausfahrt aus dem Junkholzweg durch Rückstau vor den neuen Schranken</a:t>
            </a:r>
            <a:br>
              <a:rPr lang="de-DE" dirty="0">
                <a:solidFill>
                  <a:schemeClr val="tx1"/>
                </a:solidFill>
                <a:latin typeface="Frutiger LT 45 Light" pitchFamily="34" charset="0"/>
                <a:ea typeface="+mn-ea"/>
                <a:cs typeface="ヒラギノ角ゴ ProN W3"/>
              </a:rPr>
            </a:br>
            <a:endParaRPr lang="de-DE" dirty="0">
              <a:solidFill>
                <a:schemeClr val="tx1"/>
              </a:solidFill>
              <a:latin typeface="Frutiger LT 45 Light" pitchFamily="34" charset="0"/>
              <a:ea typeface="+mn-ea"/>
              <a:cs typeface="ヒラギノ角ゴ ProN W3"/>
            </a:endParaRPr>
          </a:p>
          <a:p>
            <a:pPr marL="904875" lvl="1" indent="-434975" eaLnBrk="0" hangingPunct="0">
              <a:spcBef>
                <a:spcPts val="1500"/>
              </a:spcBef>
              <a:buClr>
                <a:srgbClr val="00559F"/>
              </a:buClr>
              <a:buSzPct val="100000"/>
              <a:buFont typeface="Wingdings" pitchFamily="2" charset="2"/>
              <a:buChar char="§"/>
            </a:pPr>
            <a:r>
              <a:rPr lang="de-DE" dirty="0">
                <a:solidFill>
                  <a:schemeClr val="tx1"/>
                </a:solidFill>
                <a:latin typeface="Frutiger LT 45 Light" pitchFamily="34" charset="0"/>
                <a:ea typeface="+mn-ea"/>
                <a:cs typeface="ヒラギノ角ゴ ProN W3"/>
              </a:rPr>
              <a:t>mehr Schleichverkehr im Junkholzweg</a:t>
            </a:r>
            <a:br>
              <a:rPr lang="de-DE" dirty="0">
                <a:solidFill>
                  <a:schemeClr val="tx1"/>
                </a:solidFill>
                <a:latin typeface="Frutiger LT 45 Light" pitchFamily="34" charset="0"/>
                <a:ea typeface="+mn-ea"/>
                <a:cs typeface="ヒラギノ角ゴ ProN W3"/>
              </a:rPr>
            </a:br>
            <a:endParaRPr lang="de-DE" dirty="0">
              <a:solidFill>
                <a:schemeClr val="tx1"/>
              </a:solidFill>
              <a:latin typeface="Frutiger LT 45 Light" pitchFamily="34" charset="0"/>
              <a:ea typeface="+mn-ea"/>
              <a:cs typeface="ヒラギノ角ゴ ProN W3"/>
            </a:endParaRPr>
          </a:p>
          <a:p>
            <a:pPr marL="904875" lvl="1" indent="-434975" eaLnBrk="0" hangingPunct="0">
              <a:spcBef>
                <a:spcPts val="1500"/>
              </a:spcBef>
              <a:buClr>
                <a:srgbClr val="00559F"/>
              </a:buClr>
              <a:buSzPct val="100000"/>
              <a:buFont typeface="Wingdings" pitchFamily="2" charset="2"/>
              <a:buChar char="§"/>
            </a:pPr>
            <a:r>
              <a:rPr lang="de-DE" dirty="0">
                <a:solidFill>
                  <a:schemeClr val="tx1"/>
                </a:solidFill>
                <a:latin typeface="Frutiger LT 45 Light" pitchFamily="34" charset="0"/>
                <a:ea typeface="+mn-ea"/>
                <a:cs typeface="ヒラギノ角ゴ ProN W3"/>
              </a:rPr>
              <a:t>Ausweichen auf die blaue Zone entlang des Junkholzwegs erwartet (mehr Fremdparkieren). </a:t>
            </a:r>
          </a:p>
        </p:txBody>
      </p:sp>
      <p:sp>
        <p:nvSpPr>
          <p:cNvPr id="5" name="Titel 1"/>
          <p:cNvSpPr txBox="1">
            <a:spLocks/>
          </p:cNvSpPr>
          <p:nvPr/>
        </p:nvSpPr>
        <p:spPr bwMode="auto">
          <a:xfrm>
            <a:off x="885777" y="511175"/>
            <a:ext cx="8509048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4000" b="1" i="0" u="none" strike="noStrike" kern="0" cap="none" spc="0" normalizeH="0" baseline="0" noProof="0" dirty="0">
                <a:ln>
                  <a:noFill/>
                </a:ln>
                <a:solidFill>
                  <a:srgbClr val="00559F"/>
                </a:solidFill>
                <a:effectLst/>
                <a:uLnTx/>
                <a:uFillTx/>
                <a:latin typeface="Frutiger LT 45 Light" pitchFamily="34" charset="0"/>
                <a:ea typeface="+mj-ea"/>
                <a:cs typeface="ヒラギノ角ゴ ProN W6"/>
              </a:rPr>
              <a:t>Ausgangslage</a:t>
            </a:r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885776" y="2356520"/>
            <a:ext cx="11233248" cy="3924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2700" eaLnBrk="0" hangingPunct="0">
              <a:spcBef>
                <a:spcPts val="1500"/>
              </a:spcBef>
              <a:buClr>
                <a:srgbClr val="00559F"/>
              </a:buClr>
              <a:buSzPct val="100000"/>
            </a:pPr>
            <a:r>
              <a:rPr lang="de-DE" dirty="0">
                <a:solidFill>
                  <a:schemeClr val="tx1"/>
                </a:solidFill>
                <a:latin typeface="Frutiger LT 45 Light" pitchFamily="34" charset="0"/>
                <a:ea typeface="+mn-ea"/>
                <a:cs typeface="ヒラギノ角ゴ ProN W3"/>
              </a:rPr>
              <a:t>Dies hätte eine Zunahme der Begegnungsfälle zwischen Fahr-zeugen des motorisierten Individualverkehrs (MIV) zur Folge. </a:t>
            </a:r>
          </a:p>
          <a:p>
            <a:pPr indent="12700" eaLnBrk="0" hangingPunct="0">
              <a:spcBef>
                <a:spcPts val="1500"/>
              </a:spcBef>
              <a:buClr>
                <a:srgbClr val="00559F"/>
              </a:buClr>
              <a:buSzPct val="100000"/>
            </a:pPr>
            <a:endParaRPr lang="de-DE" dirty="0">
              <a:solidFill>
                <a:schemeClr val="tx1"/>
              </a:solidFill>
              <a:latin typeface="Frutiger LT 45 Light" pitchFamily="34" charset="0"/>
              <a:ea typeface="+mn-ea"/>
              <a:cs typeface="ヒラギノ角ゴ ProN W3"/>
            </a:endParaRPr>
          </a:p>
          <a:p>
            <a:pPr indent="12700" eaLnBrk="0" hangingPunct="0">
              <a:spcBef>
                <a:spcPts val="1500"/>
              </a:spcBef>
              <a:buClr>
                <a:srgbClr val="00559F"/>
              </a:buClr>
              <a:buSzPct val="100000"/>
            </a:pPr>
            <a:r>
              <a:rPr lang="de-DE" dirty="0">
                <a:solidFill>
                  <a:schemeClr val="tx1"/>
                </a:solidFill>
                <a:latin typeface="Frutiger LT 45 Light" pitchFamily="34" charset="0"/>
                <a:ea typeface="+mn-ea"/>
                <a:cs typeface="ヒラギノ角ゴ ProN W3"/>
              </a:rPr>
              <a:t>Aufgrund des schmalen </a:t>
            </a:r>
            <a:r>
              <a:rPr lang="de-DE" dirty="0" err="1">
                <a:solidFill>
                  <a:schemeClr val="tx1"/>
                </a:solidFill>
                <a:latin typeface="Frutiger LT 45 Light" pitchFamily="34" charset="0"/>
                <a:ea typeface="+mn-ea"/>
                <a:cs typeface="ヒラギノ角ゴ ProN W3"/>
              </a:rPr>
              <a:t>Strassenquerschnitts</a:t>
            </a:r>
            <a:r>
              <a:rPr lang="de-DE" dirty="0">
                <a:solidFill>
                  <a:schemeClr val="tx1"/>
                </a:solidFill>
                <a:latin typeface="Frutiger LT 45 Light" pitchFamily="34" charset="0"/>
                <a:ea typeface="+mn-ea"/>
                <a:cs typeface="ヒラギノ角ゴ ProN W3"/>
              </a:rPr>
              <a:t> und dem fast durchgehend abgesenkten Trottoirs weichen einzelne Fahrzeuge bereits heute auf das Trottoir aus und gefährden die </a:t>
            </a:r>
            <a:r>
              <a:rPr lang="de-DE" dirty="0" err="1">
                <a:solidFill>
                  <a:schemeClr val="tx1"/>
                </a:solidFill>
                <a:latin typeface="Frutiger LT 45 Light" pitchFamily="34" charset="0"/>
                <a:ea typeface="+mn-ea"/>
                <a:cs typeface="ヒラギノ角ゴ ProN W3"/>
              </a:rPr>
              <a:t>Fussgänger</a:t>
            </a:r>
            <a:r>
              <a:rPr lang="de-DE" dirty="0">
                <a:solidFill>
                  <a:schemeClr val="tx1"/>
                </a:solidFill>
                <a:latin typeface="Frutiger LT 45 Light" pitchFamily="34" charset="0"/>
                <a:ea typeface="+mn-ea"/>
                <a:cs typeface="ヒラギノ角ゴ ProN W3"/>
              </a:rPr>
              <a:t>.</a:t>
            </a:r>
          </a:p>
        </p:txBody>
      </p:sp>
      <p:sp>
        <p:nvSpPr>
          <p:cNvPr id="5" name="Titel 1"/>
          <p:cNvSpPr txBox="1">
            <a:spLocks/>
          </p:cNvSpPr>
          <p:nvPr/>
        </p:nvSpPr>
        <p:spPr bwMode="auto">
          <a:xfrm>
            <a:off x="885777" y="511175"/>
            <a:ext cx="8509048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CH" sz="4000" b="1" kern="0" dirty="0">
                <a:solidFill>
                  <a:srgbClr val="00559F"/>
                </a:solidFill>
                <a:latin typeface="Frutiger LT 45 Light" pitchFamily="34" charset="0"/>
                <a:ea typeface="+mj-ea"/>
                <a:cs typeface="ヒラギノ角ゴ ProN W6"/>
              </a:rPr>
              <a:t>Folgen</a:t>
            </a:r>
            <a:endParaRPr kumimoji="0" lang="de-CH" sz="4000" b="1" i="0" u="none" strike="noStrike" kern="0" cap="none" spc="0" normalizeH="0" baseline="0" noProof="0" dirty="0">
              <a:ln>
                <a:noFill/>
              </a:ln>
              <a:solidFill>
                <a:srgbClr val="00559F"/>
              </a:solidFill>
              <a:effectLst/>
              <a:uLnTx/>
              <a:uFillTx/>
              <a:latin typeface="Frutiger LT 45 Light" pitchFamily="34" charset="0"/>
              <a:ea typeface="+mj-ea"/>
              <a:cs typeface="ヒラギノ角ゴ ProN W6"/>
            </a:endParaRPr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885776" y="2356520"/>
            <a:ext cx="11233248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47675" indent="-447675" eaLnBrk="0" hangingPunct="0">
              <a:spcBef>
                <a:spcPts val="1500"/>
              </a:spcBef>
              <a:buClr>
                <a:srgbClr val="00559F"/>
              </a:buClr>
              <a:buSzPct val="100000"/>
              <a:buFont typeface="Wingdings" pitchFamily="2" charset="2"/>
              <a:buChar char="§"/>
            </a:pPr>
            <a:r>
              <a:rPr lang="de-DE" dirty="0">
                <a:solidFill>
                  <a:schemeClr val="tx1"/>
                </a:solidFill>
                <a:latin typeface="Frutiger LT 45 Light" pitchFamily="34" charset="0"/>
                <a:ea typeface="+mn-ea"/>
                <a:cs typeface="ヒラギノ角ゴ ProN W3"/>
              </a:rPr>
              <a:t>Auswirkungen der Schrankenanlagen abschätzen (</a:t>
            </a:r>
            <a:r>
              <a:rPr lang="de-DE" dirty="0" err="1">
                <a:solidFill>
                  <a:schemeClr val="tx1"/>
                </a:solidFill>
                <a:latin typeface="Frutiger LT 45 Light" pitchFamily="34" charset="0"/>
                <a:ea typeface="+mn-ea"/>
                <a:cs typeface="ヒラギノ角ゴ ProN W3"/>
              </a:rPr>
              <a:t>Prognosezustand</a:t>
            </a:r>
            <a:r>
              <a:rPr lang="de-DE" dirty="0">
                <a:solidFill>
                  <a:schemeClr val="tx1"/>
                </a:solidFill>
                <a:latin typeface="Frutiger LT 45 Light" pitchFamily="34" charset="0"/>
                <a:ea typeface="+mn-ea"/>
                <a:cs typeface="ヒラギノ角ゴ ProN W3"/>
              </a:rPr>
              <a:t>) </a:t>
            </a:r>
            <a:endParaRPr lang="de-CH" dirty="0">
              <a:solidFill>
                <a:schemeClr val="tx1"/>
              </a:solidFill>
              <a:latin typeface="Frutiger LT 45 Light" pitchFamily="34" charset="0"/>
              <a:ea typeface="+mn-ea"/>
              <a:cs typeface="ヒラギノ角ゴ ProN W3"/>
            </a:endParaRPr>
          </a:p>
          <a:p>
            <a:pPr marL="447675" indent="-447675" eaLnBrk="0" hangingPunct="0">
              <a:spcBef>
                <a:spcPts val="1500"/>
              </a:spcBef>
              <a:buClr>
                <a:srgbClr val="00559F"/>
              </a:buClr>
              <a:buSzPct val="100000"/>
              <a:buFont typeface="Wingdings" pitchFamily="2" charset="2"/>
              <a:buChar char="§"/>
            </a:pPr>
            <a:r>
              <a:rPr lang="de-DE" dirty="0">
                <a:solidFill>
                  <a:schemeClr val="tx1"/>
                </a:solidFill>
                <a:latin typeface="Frutiger LT 45 Light" pitchFamily="34" charset="0"/>
                <a:ea typeface="+mn-ea"/>
                <a:cs typeface="ヒラギノ角ゴ ProN W3"/>
              </a:rPr>
              <a:t>Lösungsvorschläge erarbeiten für das </a:t>
            </a:r>
            <a:r>
              <a:rPr lang="de-CH" dirty="0">
                <a:solidFill>
                  <a:schemeClr val="tx1"/>
                </a:solidFill>
                <a:latin typeface="Frutiger LT 45 Light" pitchFamily="34" charset="0"/>
                <a:ea typeface="+mn-ea"/>
                <a:cs typeface="ヒラギノ角ゴ ProN W3"/>
              </a:rPr>
              <a:t>Verkehrsregime „</a:t>
            </a:r>
            <a:r>
              <a:rPr lang="de-CH" dirty="0" err="1">
                <a:solidFill>
                  <a:schemeClr val="tx1"/>
                </a:solidFill>
                <a:latin typeface="Frutiger LT 45 Light" pitchFamily="34" charset="0"/>
                <a:ea typeface="+mn-ea"/>
                <a:cs typeface="ヒラギノ角ゴ ProN W3"/>
              </a:rPr>
              <a:t>Junkholz</a:t>
            </a:r>
            <a:r>
              <a:rPr lang="de-CH" dirty="0">
                <a:solidFill>
                  <a:schemeClr val="tx1"/>
                </a:solidFill>
                <a:latin typeface="Frutiger LT 45 Light" pitchFamily="34" charset="0"/>
                <a:ea typeface="+mn-ea"/>
                <a:cs typeface="ヒラギノ角ゴ ProN W3"/>
              </a:rPr>
              <a:t>- / Schwalbenweg“ unter Berücksichtigung</a:t>
            </a:r>
            <a:br>
              <a:rPr lang="de-CH" dirty="0">
                <a:solidFill>
                  <a:schemeClr val="tx1"/>
                </a:solidFill>
                <a:latin typeface="Frutiger LT 45 Light" pitchFamily="34" charset="0"/>
                <a:ea typeface="+mn-ea"/>
                <a:cs typeface="ヒラギノ角ゴ ProN W3"/>
              </a:rPr>
            </a:br>
            <a:endParaRPr lang="de-CH" dirty="0">
              <a:solidFill>
                <a:schemeClr val="tx1"/>
              </a:solidFill>
              <a:latin typeface="Frutiger LT 45 Light" pitchFamily="34" charset="0"/>
              <a:ea typeface="+mn-ea"/>
              <a:cs typeface="ヒラギノ角ゴ ProN W3"/>
            </a:endParaRPr>
          </a:p>
          <a:p>
            <a:pPr marL="904875" lvl="1" indent="-447675" eaLnBrk="0" hangingPunct="0">
              <a:spcBef>
                <a:spcPts val="1500"/>
              </a:spcBef>
              <a:buClr>
                <a:srgbClr val="00559F"/>
              </a:buClr>
              <a:buSzPct val="100000"/>
              <a:buFont typeface="Wingdings" pitchFamily="2" charset="2"/>
              <a:buChar char="§"/>
            </a:pPr>
            <a:r>
              <a:rPr lang="de-CH" b="1" dirty="0">
                <a:solidFill>
                  <a:schemeClr val="tx1"/>
                </a:solidFill>
                <a:latin typeface="Frutiger LT 45 Light" pitchFamily="34" charset="0"/>
                <a:ea typeface="+mn-ea"/>
                <a:cs typeface="ヒラギノ角ゴ ProN W3"/>
              </a:rPr>
              <a:t>Unterbindung Schleichverkehr</a:t>
            </a:r>
          </a:p>
          <a:p>
            <a:pPr marL="904875" lvl="1" indent="-447675" eaLnBrk="0" hangingPunct="0">
              <a:spcBef>
                <a:spcPts val="1500"/>
              </a:spcBef>
              <a:buClr>
                <a:srgbClr val="00559F"/>
              </a:buClr>
              <a:buSzPct val="100000"/>
              <a:buFont typeface="Wingdings" pitchFamily="2" charset="2"/>
              <a:buChar char="§"/>
            </a:pPr>
            <a:r>
              <a:rPr lang="de-CH" b="1" dirty="0">
                <a:solidFill>
                  <a:schemeClr val="tx1"/>
                </a:solidFill>
                <a:latin typeface="Frutiger LT 45 Light" pitchFamily="34" charset="0"/>
                <a:ea typeface="+mn-ea"/>
                <a:cs typeface="ヒラギノ角ゴ ProN W3"/>
              </a:rPr>
              <a:t>Fremdparkieren</a:t>
            </a:r>
          </a:p>
          <a:p>
            <a:pPr marL="904875" lvl="1" indent="-447675" eaLnBrk="0" hangingPunct="0">
              <a:spcBef>
                <a:spcPts val="1500"/>
              </a:spcBef>
              <a:buClr>
                <a:srgbClr val="00559F"/>
              </a:buClr>
              <a:buSzPct val="100000"/>
              <a:buFont typeface="Wingdings" pitchFamily="2" charset="2"/>
              <a:buChar char="§"/>
            </a:pPr>
            <a:r>
              <a:rPr lang="de-CH" b="1" dirty="0">
                <a:solidFill>
                  <a:schemeClr val="tx1"/>
                </a:solidFill>
                <a:latin typeface="Frutiger LT 45 Light" pitchFamily="34" charset="0"/>
                <a:ea typeface="+mn-ea"/>
                <a:cs typeface="ヒラギノ角ゴ ProN W3"/>
              </a:rPr>
              <a:t>Erhöhung Sicherheit Velo, Fussgänger</a:t>
            </a:r>
            <a:r>
              <a:rPr lang="de-CH" dirty="0">
                <a:solidFill>
                  <a:schemeClr val="tx1"/>
                </a:solidFill>
                <a:latin typeface="Frutiger LT 45 Light" pitchFamily="34" charset="0"/>
                <a:ea typeface="+mn-ea"/>
                <a:cs typeface="ヒラギノ角ゴ ProN W3"/>
              </a:rPr>
              <a:t>.</a:t>
            </a:r>
          </a:p>
        </p:txBody>
      </p:sp>
      <p:sp>
        <p:nvSpPr>
          <p:cNvPr id="5" name="Titel 1"/>
          <p:cNvSpPr txBox="1">
            <a:spLocks/>
          </p:cNvSpPr>
          <p:nvPr/>
        </p:nvSpPr>
        <p:spPr bwMode="auto">
          <a:xfrm>
            <a:off x="885777" y="511175"/>
            <a:ext cx="8509048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CH" sz="4000" b="1" kern="0" dirty="0">
                <a:solidFill>
                  <a:srgbClr val="00559F"/>
                </a:solidFill>
                <a:latin typeface="Frutiger LT 45 Light" pitchFamily="34" charset="0"/>
                <a:ea typeface="+mj-ea"/>
                <a:cs typeface="ヒラギノ角ゴ ProN W6"/>
              </a:rPr>
              <a:t>Aufgabenstellung</a:t>
            </a:r>
            <a:endParaRPr kumimoji="0" lang="de-CH" sz="4000" b="1" i="0" u="none" strike="noStrike" kern="0" cap="none" spc="0" normalizeH="0" baseline="0" noProof="0" dirty="0">
              <a:ln>
                <a:noFill/>
              </a:ln>
              <a:solidFill>
                <a:srgbClr val="00559F"/>
              </a:solidFill>
              <a:effectLst/>
              <a:uLnTx/>
              <a:uFillTx/>
              <a:latin typeface="Frutiger LT 45 Light" pitchFamily="34" charset="0"/>
              <a:ea typeface="+mj-ea"/>
              <a:cs typeface="ヒラギノ角ゴ ProN W6"/>
            </a:endParaRPr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/>
          <p:cNvSpPr txBox="1">
            <a:spLocks/>
          </p:cNvSpPr>
          <p:nvPr/>
        </p:nvSpPr>
        <p:spPr bwMode="auto">
          <a:xfrm>
            <a:off x="885777" y="511175"/>
            <a:ext cx="8509048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CH" sz="4000" b="1" kern="0" dirty="0">
                <a:solidFill>
                  <a:srgbClr val="00559F"/>
                </a:solidFill>
                <a:latin typeface="Frutiger LT 45 Light" pitchFamily="34" charset="0"/>
                <a:ea typeface="+mj-ea"/>
                <a:cs typeface="ヒラギノ角ゴ ProN W6"/>
              </a:rPr>
              <a:t>Betrachtungsperimeter</a:t>
            </a:r>
            <a:endParaRPr kumimoji="0" lang="de-CH" sz="4000" b="1" i="0" u="none" strike="noStrike" kern="0" cap="none" spc="0" normalizeH="0" baseline="0" noProof="0" dirty="0">
              <a:ln>
                <a:noFill/>
              </a:ln>
              <a:solidFill>
                <a:srgbClr val="00559F"/>
              </a:solidFill>
              <a:effectLst/>
              <a:uLnTx/>
              <a:uFillTx/>
              <a:latin typeface="Frutiger LT 45 Light" pitchFamily="34" charset="0"/>
              <a:ea typeface="+mj-ea"/>
              <a:cs typeface="ヒラギノ角ゴ ProN W6"/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EC7329F1-20E0-4741-800E-A4E26BC744CF}"/>
              </a:ext>
            </a:extLst>
          </p:cNvPr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741760" y="1708448"/>
            <a:ext cx="11628864" cy="655272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885776" y="2356521"/>
            <a:ext cx="11233248" cy="64863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47675" indent="-447675" eaLnBrk="0" hangingPunct="0">
              <a:spcBef>
                <a:spcPts val="1500"/>
              </a:spcBef>
              <a:buClr>
                <a:srgbClr val="00559F"/>
              </a:buClr>
              <a:buSzPct val="100000"/>
              <a:buFont typeface="Wingdings" pitchFamily="2" charset="2"/>
              <a:buChar char="§"/>
            </a:pPr>
            <a:r>
              <a:rPr lang="de-CH" dirty="0">
                <a:solidFill>
                  <a:schemeClr val="tx1"/>
                </a:solidFill>
                <a:latin typeface="Frutiger LT 45 Light" pitchFamily="34" charset="0"/>
                <a:ea typeface="+mn-ea"/>
                <a:cs typeface="ヒラギノ角ゴ ProN W3"/>
              </a:rPr>
              <a:t>Knotenstromzählung Kreisel </a:t>
            </a:r>
            <a:r>
              <a:rPr lang="de-CH" dirty="0" err="1">
                <a:solidFill>
                  <a:schemeClr val="tx1"/>
                </a:solidFill>
                <a:latin typeface="Frutiger LT 45 Light" pitchFamily="34" charset="0"/>
                <a:ea typeface="+mn-ea"/>
                <a:cs typeface="ヒラギノ角ゴ ProN W3"/>
              </a:rPr>
              <a:t>Liebrütistrasse</a:t>
            </a:r>
            <a:r>
              <a:rPr lang="de-CH" dirty="0">
                <a:solidFill>
                  <a:schemeClr val="tx1"/>
                </a:solidFill>
                <a:latin typeface="Frutiger LT 45 Light" pitchFamily="34" charset="0"/>
                <a:ea typeface="+mn-ea"/>
                <a:cs typeface="ヒラギノ角ゴ ProN W3"/>
              </a:rPr>
              <a:t> (06.02.2014)</a:t>
            </a:r>
          </a:p>
          <a:p>
            <a:pPr marL="447675" indent="-447675" eaLnBrk="0" hangingPunct="0">
              <a:spcBef>
                <a:spcPts val="1500"/>
              </a:spcBef>
              <a:buClr>
                <a:srgbClr val="00559F"/>
              </a:buClr>
              <a:buSzPct val="100000"/>
              <a:buFont typeface="Wingdings" pitchFamily="2" charset="2"/>
              <a:buChar char="§"/>
            </a:pPr>
            <a:r>
              <a:rPr lang="de-CH" dirty="0">
                <a:solidFill>
                  <a:schemeClr val="tx1"/>
                </a:solidFill>
                <a:latin typeface="Frutiger LT 45 Light" pitchFamily="34" charset="0"/>
                <a:ea typeface="+mn-ea"/>
                <a:cs typeface="ヒラギノ角ゴ ProN W3"/>
              </a:rPr>
              <a:t>Verkehrszählungen beim Junkholzweg (07.05.2019)</a:t>
            </a:r>
          </a:p>
          <a:p>
            <a:pPr marL="904875" lvl="1" indent="-447675" eaLnBrk="0" hangingPunct="0">
              <a:spcBef>
                <a:spcPts val="1500"/>
              </a:spcBef>
              <a:buClr>
                <a:srgbClr val="00559F"/>
              </a:buClr>
              <a:buSzPct val="100000"/>
            </a:pPr>
            <a:r>
              <a:rPr lang="de-CH" dirty="0">
                <a:solidFill>
                  <a:schemeClr val="tx1"/>
                </a:solidFill>
                <a:latin typeface="Frutiger LT 45 Light" pitchFamily="34" charset="0"/>
                <a:ea typeface="+mn-ea"/>
                <a:cs typeface="ヒラギノ角ゴ ProN W3"/>
              </a:rPr>
              <a:t>-&gt; ergibt 202 Einfahrten pro Stunde </a:t>
            </a:r>
          </a:p>
          <a:p>
            <a:pPr marL="904875" lvl="1" indent="-447675" eaLnBrk="0" hangingPunct="0">
              <a:spcBef>
                <a:spcPts val="1500"/>
              </a:spcBef>
              <a:buClr>
                <a:srgbClr val="00559F"/>
              </a:buClr>
              <a:buSzPct val="100000"/>
            </a:pPr>
            <a:r>
              <a:rPr lang="de-CH" dirty="0">
                <a:solidFill>
                  <a:schemeClr val="tx1"/>
                </a:solidFill>
                <a:latin typeface="Frutiger LT 45 Light" pitchFamily="34" charset="0"/>
                <a:ea typeface="+mn-ea"/>
                <a:cs typeface="ヒラギノ角ゴ ProN W3"/>
              </a:rPr>
              <a:t>-&gt; plus 20%</a:t>
            </a:r>
          </a:p>
          <a:p>
            <a:pPr marL="904875" lvl="1" indent="-447675" eaLnBrk="0" hangingPunct="0">
              <a:spcBef>
                <a:spcPts val="1500"/>
              </a:spcBef>
              <a:buClr>
                <a:srgbClr val="00559F"/>
              </a:buClr>
              <a:buSzPct val="100000"/>
            </a:pPr>
            <a:endParaRPr lang="de-CH" dirty="0">
              <a:solidFill>
                <a:schemeClr val="tx1"/>
              </a:solidFill>
              <a:latin typeface="Frutiger LT 45 Light" pitchFamily="34" charset="0"/>
              <a:ea typeface="+mn-ea"/>
              <a:cs typeface="ヒラギノ角ゴ ProN W3"/>
            </a:endParaRPr>
          </a:p>
          <a:p>
            <a:pPr marL="447675" indent="-447675" eaLnBrk="0" hangingPunct="0">
              <a:spcBef>
                <a:spcPts val="1500"/>
              </a:spcBef>
              <a:buClr>
                <a:srgbClr val="00559F"/>
              </a:buClr>
              <a:buSzPct val="100000"/>
            </a:pPr>
            <a:r>
              <a:rPr lang="de-CH" sz="2400" i="1" dirty="0">
                <a:solidFill>
                  <a:schemeClr val="tx1"/>
                </a:solidFill>
                <a:latin typeface="Frutiger LT 45 Light" pitchFamily="34" charset="0"/>
                <a:ea typeface="+mn-ea"/>
                <a:cs typeface="ヒラギノ角ゴ ProN W3"/>
              </a:rPr>
              <a:t>Betrachteter Zeitraum: </a:t>
            </a:r>
            <a:br>
              <a:rPr lang="de-CH" sz="2400" dirty="0">
                <a:solidFill>
                  <a:schemeClr val="tx1"/>
                </a:solidFill>
                <a:latin typeface="Frutiger LT 45 Light" pitchFamily="34" charset="0"/>
                <a:ea typeface="+mn-ea"/>
                <a:cs typeface="ヒラギノ角ゴ ProN W3"/>
              </a:rPr>
            </a:br>
            <a:r>
              <a:rPr lang="de-CH" sz="2400" dirty="0">
                <a:solidFill>
                  <a:schemeClr val="tx1"/>
                </a:solidFill>
                <a:latin typeface="Frutiger LT 45 Light" pitchFamily="34" charset="0"/>
                <a:ea typeface="+mn-ea"/>
                <a:cs typeface="ヒラギノ角ゴ ProN W3"/>
              </a:rPr>
              <a:t>Abendspitzenstunden (am meisten Verkehr </a:t>
            </a:r>
            <a:r>
              <a:rPr lang="de-CH" sz="2400">
                <a:solidFill>
                  <a:schemeClr val="tx1"/>
                </a:solidFill>
                <a:latin typeface="Frutiger LT 45 Light" pitchFamily="34" charset="0"/>
                <a:ea typeface="+mn-ea"/>
                <a:cs typeface="ヒラギノ角ゴ ProN W3"/>
              </a:rPr>
              <a:t>und Zufahrten). </a:t>
            </a:r>
            <a:r>
              <a:rPr lang="de-CH" sz="2400" dirty="0">
                <a:solidFill>
                  <a:schemeClr val="tx1"/>
                </a:solidFill>
                <a:latin typeface="Frutiger LT 45 Light" pitchFamily="34" charset="0"/>
                <a:ea typeface="+mn-ea"/>
                <a:cs typeface="ヒラギノ角ゴ ProN W3"/>
              </a:rPr>
              <a:t>Der LKW-Anteil ist 0%.</a:t>
            </a:r>
          </a:p>
          <a:p>
            <a:pPr marL="447675" indent="-447675" eaLnBrk="0" hangingPunct="0">
              <a:spcBef>
                <a:spcPts val="1500"/>
              </a:spcBef>
              <a:buClr>
                <a:srgbClr val="00559F"/>
              </a:buClr>
              <a:buSzPct val="100000"/>
            </a:pPr>
            <a:endParaRPr lang="de-CH" sz="2400" dirty="0">
              <a:solidFill>
                <a:schemeClr val="tx1"/>
              </a:solidFill>
              <a:latin typeface="Frutiger LT 45 Light" pitchFamily="34" charset="0"/>
              <a:ea typeface="+mn-ea"/>
              <a:cs typeface="ヒラギノ角ゴ ProN W3"/>
            </a:endParaRPr>
          </a:p>
          <a:p>
            <a:pPr marL="447675" indent="-447675" eaLnBrk="0" hangingPunct="0">
              <a:spcBef>
                <a:spcPts val="1500"/>
              </a:spcBef>
              <a:buClr>
                <a:srgbClr val="00559F"/>
              </a:buClr>
              <a:buSzPct val="100000"/>
            </a:pPr>
            <a:r>
              <a:rPr lang="de-CH" sz="2400" i="1" dirty="0">
                <a:solidFill>
                  <a:schemeClr val="tx1"/>
                </a:solidFill>
                <a:latin typeface="Frutiger LT 45 Light" pitchFamily="34" charset="0"/>
                <a:ea typeface="+mn-ea"/>
                <a:cs typeface="ヒラギノ角ゴ ProN W3"/>
              </a:rPr>
              <a:t>Annahmen für Simulation:</a:t>
            </a:r>
            <a:br>
              <a:rPr lang="de-CH" sz="2400" dirty="0">
                <a:solidFill>
                  <a:schemeClr val="tx1"/>
                </a:solidFill>
                <a:latin typeface="Frutiger LT 45 Light" pitchFamily="34" charset="0"/>
                <a:ea typeface="+mn-ea"/>
                <a:cs typeface="ヒラギノ角ゴ ProN W3"/>
              </a:rPr>
            </a:br>
            <a:r>
              <a:rPr lang="de-CH" sz="2400" dirty="0">
                <a:solidFill>
                  <a:schemeClr val="tx1"/>
                </a:solidFill>
                <a:latin typeface="Frutiger LT 45 Light" pitchFamily="34" charset="0"/>
                <a:ea typeface="+mn-ea"/>
                <a:cs typeface="ヒラギノ角ゴ ProN W3"/>
              </a:rPr>
              <a:t>Geschwindigkeit bei 30 – 35 km/Mittlere Leistungsfähigkeit der Kontrolleinrichtungen (Schranken) gemäss Norm VS 40 284: 300 – 325 </a:t>
            </a:r>
            <a:r>
              <a:rPr lang="de-CH" sz="2400" dirty="0" err="1">
                <a:solidFill>
                  <a:schemeClr val="tx1"/>
                </a:solidFill>
                <a:latin typeface="Frutiger LT 45 Light" pitchFamily="34" charset="0"/>
                <a:ea typeface="+mn-ea"/>
                <a:cs typeface="ヒラギノ角ゴ ProN W3"/>
              </a:rPr>
              <a:t>Fz</a:t>
            </a:r>
            <a:r>
              <a:rPr lang="de-CH" sz="2400" dirty="0">
                <a:solidFill>
                  <a:schemeClr val="tx1"/>
                </a:solidFill>
                <a:latin typeface="Frutiger LT 45 Light" pitchFamily="34" charset="0"/>
                <a:ea typeface="+mn-ea"/>
                <a:cs typeface="ヒラギノ角ゴ ProN W3"/>
              </a:rPr>
              <a:t>/h.</a:t>
            </a:r>
            <a:endParaRPr lang="de-CH" dirty="0">
              <a:solidFill>
                <a:schemeClr val="tx1"/>
              </a:solidFill>
              <a:latin typeface="Frutiger LT 45 Light" pitchFamily="34" charset="0"/>
              <a:ea typeface="+mn-ea"/>
              <a:cs typeface="ヒラギノ角ゴ ProN W3"/>
            </a:endParaRPr>
          </a:p>
        </p:txBody>
      </p:sp>
      <p:sp>
        <p:nvSpPr>
          <p:cNvPr id="5" name="Titel 1"/>
          <p:cNvSpPr txBox="1">
            <a:spLocks/>
          </p:cNvSpPr>
          <p:nvPr/>
        </p:nvSpPr>
        <p:spPr bwMode="auto">
          <a:xfrm>
            <a:off x="885777" y="511175"/>
            <a:ext cx="8509048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CH" sz="4000" b="1" kern="0" dirty="0">
                <a:solidFill>
                  <a:srgbClr val="00559F"/>
                </a:solidFill>
                <a:latin typeface="Frutiger LT 45 Light" pitchFamily="34" charset="0"/>
                <a:ea typeface="+mj-ea"/>
                <a:cs typeface="ヒラギノ角ゴ ProN W6"/>
              </a:rPr>
              <a:t>Messungen / Mengengerüst</a:t>
            </a:r>
            <a:endParaRPr kumimoji="0" lang="de-CH" sz="4000" b="1" i="0" u="none" strike="noStrike" kern="0" cap="none" spc="0" normalizeH="0" baseline="0" noProof="0" dirty="0">
              <a:ln>
                <a:noFill/>
              </a:ln>
              <a:solidFill>
                <a:srgbClr val="00559F"/>
              </a:solidFill>
              <a:effectLst/>
              <a:uLnTx/>
              <a:uFillTx/>
              <a:latin typeface="Frutiger LT 45 Light" pitchFamily="34" charset="0"/>
              <a:ea typeface="+mj-ea"/>
              <a:cs typeface="ヒラギノ角ゴ ProN W6"/>
            </a:endParaRPr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/>
          <p:cNvSpPr txBox="1">
            <a:spLocks/>
          </p:cNvSpPr>
          <p:nvPr/>
        </p:nvSpPr>
        <p:spPr bwMode="auto">
          <a:xfrm>
            <a:off x="885777" y="511175"/>
            <a:ext cx="8509048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CH" sz="4000" b="1" kern="0" dirty="0">
                <a:solidFill>
                  <a:srgbClr val="00559F"/>
                </a:solidFill>
                <a:latin typeface="Frutiger LT 45 Light" pitchFamily="34" charset="0"/>
                <a:ea typeface="+mj-ea"/>
                <a:cs typeface="ヒラギノ角ゴ ProN W6"/>
              </a:rPr>
              <a:t>Messungen / Mengengerüst</a:t>
            </a:r>
            <a:endParaRPr kumimoji="0" lang="de-CH" sz="4000" b="1" i="0" u="none" strike="noStrike" kern="0" cap="none" spc="0" normalizeH="0" baseline="0" noProof="0" dirty="0">
              <a:ln>
                <a:noFill/>
              </a:ln>
              <a:solidFill>
                <a:srgbClr val="00559F"/>
              </a:solidFill>
              <a:effectLst/>
              <a:uLnTx/>
              <a:uFillTx/>
              <a:latin typeface="Frutiger LT 45 Light" pitchFamily="34" charset="0"/>
              <a:ea typeface="+mj-ea"/>
              <a:cs typeface="ヒラギノ角ゴ ProN W6"/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04456586-FFD7-4763-81CD-85590D1EB5C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704" y="2428528"/>
            <a:ext cx="12272957" cy="54006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/>
          <p:cNvSpPr txBox="1">
            <a:spLocks/>
          </p:cNvSpPr>
          <p:nvPr/>
        </p:nvSpPr>
        <p:spPr bwMode="auto">
          <a:xfrm>
            <a:off x="885777" y="511175"/>
            <a:ext cx="8509048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CH" sz="4000" b="1" kern="0" dirty="0">
                <a:solidFill>
                  <a:srgbClr val="00559F"/>
                </a:solidFill>
                <a:latin typeface="Frutiger LT 45 Light" pitchFamily="34" charset="0"/>
                <a:ea typeface="+mj-ea"/>
                <a:cs typeface="ヒラギノ角ゴ ProN W6"/>
              </a:rPr>
              <a:t>Video</a:t>
            </a:r>
            <a:endParaRPr kumimoji="0" lang="de-CH" sz="4000" b="1" i="0" u="none" strike="noStrike" kern="0" cap="none" spc="0" normalizeH="0" baseline="0" noProof="0" dirty="0">
              <a:ln>
                <a:noFill/>
              </a:ln>
              <a:solidFill>
                <a:srgbClr val="00559F"/>
              </a:solidFill>
              <a:effectLst/>
              <a:uLnTx/>
              <a:uFillTx/>
              <a:latin typeface="Frutiger LT 45 Light" pitchFamily="34" charset="0"/>
              <a:ea typeface="+mj-ea"/>
              <a:cs typeface="ヒラギノ角ゴ ProN W6"/>
            </a:endParaRPr>
          </a:p>
        </p:txBody>
      </p:sp>
      <p:pic>
        <p:nvPicPr>
          <p:cNvPr id="4" name="Szen2_ASP1418+20%_Aufn1_035">
            <a:hlinkClick r:id="" action="ppaction://media"/>
            <a:extLst>
              <a:ext uri="{FF2B5EF4-FFF2-40B4-BE49-F238E27FC236}">
                <a16:creationId xmlns:a16="http://schemas.microsoft.com/office/drawing/2014/main" id="{923B5854-21CD-4912-92C4-86F4ABA7873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06400" y="1447800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96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Gemeindeversammlung Neues CI CD">
  <a:themeElements>
    <a:clrScheme name="Deimos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Titel">
      <a:majorFont>
        <a:latin typeface="Arial Bold"/>
        <a:ea typeface="ヒラギノ角ゴ ProN W6"/>
        <a:cs typeface=""/>
      </a:majorFont>
      <a:minorFont>
        <a:latin typeface="Arial"/>
        <a:ea typeface="ヒラギノ角ゴ ProN W3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BBE0E3"/>
        </a:solidFill>
        <a:ln w="9525" cap="flat" cmpd="sng" algn="ctr">
          <a:solidFill>
            <a:srgbClr val="747675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rgbClr val="747675"/>
            </a:solidFill>
            <a:effectLst/>
            <a:latin typeface="Times" charset="0"/>
            <a:ea typeface="ヒラギノ明朝 ProN W3" charset="-128"/>
            <a:sym typeface="Time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BBE0E3"/>
        </a:solidFill>
        <a:ln w="9525" cap="flat" cmpd="sng" algn="ctr">
          <a:solidFill>
            <a:srgbClr val="747675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rgbClr val="747675"/>
            </a:solidFill>
            <a:effectLst/>
            <a:latin typeface="Times" charset="0"/>
            <a:ea typeface="ヒラギノ明朝 ProN W3" charset="-128"/>
            <a:sym typeface="Times" charset="0"/>
          </a:defRPr>
        </a:defPPr>
      </a:lstStyle>
    </a:lnDef>
  </a:objectDefaults>
  <a:extraClrSchemeLst>
    <a:extraClrScheme>
      <a:clrScheme name="Titel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Pages>0</Pages>
  <Words>398</Words>
  <Characters>0</Characters>
  <Application>Microsoft Office PowerPoint</Application>
  <PresentationFormat>Benutzerdefiniert</PresentationFormat>
  <Lines>0</Lines>
  <Paragraphs>70</Paragraphs>
  <Slides>15</Slides>
  <Notes>15</Notes>
  <HiddenSlides>0</HiddenSlides>
  <MMClips>1</MMClips>
  <ScaleCrop>false</ScaleCrop>
  <HeadingPairs>
    <vt:vector size="6" baseType="variant">
      <vt:variant>
        <vt:lpstr>Verwendete Schriftarten</vt:lpstr>
      </vt:variant>
      <vt:variant>
        <vt:i4>8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15</vt:i4>
      </vt:variant>
    </vt:vector>
  </HeadingPairs>
  <TitlesOfParts>
    <vt:vector size="24" baseType="lpstr">
      <vt:lpstr>Arial</vt:lpstr>
      <vt:lpstr>Arial Bold</vt:lpstr>
      <vt:lpstr>Frutiger LT 45 Light</vt:lpstr>
      <vt:lpstr>Times</vt:lpstr>
      <vt:lpstr>Wingdings</vt:lpstr>
      <vt:lpstr>ヒラギノ明朝 ProN W3</vt:lpstr>
      <vt:lpstr>ヒラギノ角ゴ ProN W3</vt:lpstr>
      <vt:lpstr>ヒラギノ角ゴ ProN W6</vt:lpstr>
      <vt:lpstr>Gemeindeversammlung Neues CI CD</vt:lpstr>
      <vt:lpstr>INFORMATIONSANLASS GESTALTUNG JUNKHOLZWEG  25. August 2020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FRAGEN? ANREGUNGEN.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ENERGIESTADT Kaiseraugst</dc:title>
  <dc:creator>Reto</dc:creator>
  <cp:lastModifiedBy>Obrist Jana</cp:lastModifiedBy>
  <cp:revision>294</cp:revision>
  <dcterms:created xsi:type="dcterms:W3CDTF">2010-09-07T12:09:22Z</dcterms:created>
  <dcterms:modified xsi:type="dcterms:W3CDTF">2020-08-31T12:50:19Z</dcterms:modified>
</cp:coreProperties>
</file>