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31" r:id="rId3"/>
    <p:sldId id="340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41" r:id="rId16"/>
  </p:sldIdLst>
  <p:sldSz cx="13004800" cy="97536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5pPr>
    <a:lvl6pPr marL="2286000" algn="l" defTabSz="914400" rtl="0" eaLnBrk="1" latinLnBrk="0" hangingPunct="1"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6pPr>
    <a:lvl7pPr marL="2743200" algn="l" defTabSz="914400" rtl="0" eaLnBrk="1" latinLnBrk="0" hangingPunct="1"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7pPr>
    <a:lvl8pPr marL="3200400" algn="l" defTabSz="914400" rtl="0" eaLnBrk="1" latinLnBrk="0" hangingPunct="1"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8pPr>
    <a:lvl9pPr marL="3657600" algn="l" defTabSz="914400" rtl="0" eaLnBrk="1" latinLnBrk="0" hangingPunct="1">
      <a:defRPr sz="3200" kern="1200">
        <a:solidFill>
          <a:srgbClr val="747675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86730" autoAdjust="0"/>
  </p:normalViewPr>
  <p:slideViewPr>
    <p:cSldViewPr>
      <p:cViewPr varScale="1">
        <p:scale>
          <a:sx n="70" d="100"/>
          <a:sy n="70" d="100"/>
        </p:scale>
        <p:origin x="1662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0458D9-8102-4B34-96A4-2B595395A443}" type="datetimeFigureOut">
              <a:rPr lang="de-CH"/>
              <a:pPr>
                <a:defRPr/>
              </a:pPr>
              <a:t>31.08.2020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E383A8-EF19-4D42-8EC4-2C08FB46EC1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43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ヒラギノ明朝 ProN W3" charset="-128"/>
                <a:cs typeface="+mn-cs"/>
                <a:sym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ヒラギノ明朝 ProN W3" charset="-128"/>
                <a:cs typeface="+mn-cs"/>
                <a:sym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018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ヒラギノ明朝 ProN W3" charset="-128"/>
                <a:cs typeface="+mn-cs"/>
                <a:sym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ヒラギノ明朝 ProN W3" charset="-128"/>
                <a:cs typeface="+mn-cs"/>
                <a:sym typeface="Times" charset="0"/>
              </a:defRPr>
            </a:lvl1pPr>
          </a:lstStyle>
          <a:p>
            <a:pPr>
              <a:defRPr/>
            </a:pPr>
            <a:fld id="{7113B44A-A226-4B5E-A399-0F2BB74D20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5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3B44A-A226-4B5E-A399-0F2BB74D20E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48800" y="381000"/>
            <a:ext cx="31750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9448800"/>
            <a:ext cx="8890000" cy="15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2" name="Rectangle 2"/>
          <p:cNvSpPr>
            <a:spLocks noGrp="1"/>
          </p:cNvSpPr>
          <p:nvPr>
            <p:ph type="ctrTitle"/>
          </p:nvPr>
        </p:nvSpPr>
        <p:spPr>
          <a:xfrm>
            <a:off x="361950" y="2001838"/>
            <a:ext cx="12280900" cy="2874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subTitle" idx="1"/>
          </p:nvPr>
        </p:nvSpPr>
        <p:spPr>
          <a:xfrm>
            <a:off x="361950" y="5105400"/>
            <a:ext cx="12280900" cy="3733800"/>
          </a:xfrm>
        </p:spPr>
        <p:txBody>
          <a:bodyPr/>
          <a:lstStyle>
            <a:lvl1pPr marL="0" indent="0" algn="ctr">
              <a:buFont typeface="Wingdings" charset="2"/>
              <a:buNone/>
              <a:defRPr sz="3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69450" y="511175"/>
            <a:ext cx="3073400" cy="87852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7663" y="511175"/>
            <a:ext cx="9069387" cy="87852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663" y="511175"/>
            <a:ext cx="9047162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61950" y="1909763"/>
            <a:ext cx="6064250" cy="73866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6578600" y="1909763"/>
            <a:ext cx="6064250" cy="7386637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  <a:endParaRPr lang="de-CH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663" y="511175"/>
            <a:ext cx="9047162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61950" y="1909763"/>
            <a:ext cx="6064250" cy="73866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6578600" y="1909763"/>
            <a:ext cx="6064250" cy="7386637"/>
          </a:xfrm>
        </p:spPr>
        <p:txBody>
          <a:bodyPr/>
          <a:lstStyle/>
          <a:p>
            <a:pPr lvl="0"/>
            <a:r>
              <a:rPr lang="de-DE" noProof="0"/>
              <a:t>ClipArt durch Klicken auf Symbol hinzufügen</a:t>
            </a:r>
            <a:endParaRPr lang="de-CH" noProof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1950" y="1909763"/>
            <a:ext cx="6064250" cy="738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1909763"/>
            <a:ext cx="6064250" cy="738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title"/>
          </p:nvPr>
        </p:nvSpPr>
        <p:spPr bwMode="auto">
          <a:xfrm>
            <a:off x="347663" y="511175"/>
            <a:ext cx="90471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  <p:sp>
        <p:nvSpPr>
          <p:cNvPr id="1027" name="Rectangle 6"/>
          <p:cNvSpPr>
            <a:spLocks noGrp="1"/>
          </p:cNvSpPr>
          <p:nvPr>
            <p:ph type="body" idx="1"/>
          </p:nvPr>
        </p:nvSpPr>
        <p:spPr bwMode="auto">
          <a:xfrm>
            <a:off x="361950" y="1909763"/>
            <a:ext cx="12280900" cy="73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448800" y="381000"/>
            <a:ext cx="31750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057400" y="9448800"/>
            <a:ext cx="8890000" cy="15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+mj-lt"/>
          <a:ea typeface="+mj-ea"/>
          <a:cs typeface="ヒラギノ角ゴ ProN W6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  <a:cs typeface="ヒラギノ角ゴ ProN W6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  <a:cs typeface="ヒラギノ角ゴ ProN W6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  <a:cs typeface="ヒラギノ角ゴ ProN W6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  <a:cs typeface="ヒラギノ角ゴ ProN W6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59F"/>
          </a:solidFill>
          <a:latin typeface="Arial Bold" charset="0"/>
          <a:ea typeface="ヒラギノ角ゴ ProN W6" charset="-128"/>
        </a:defRPr>
      </a:lvl9pPr>
    </p:titleStyle>
    <p:bodyStyle>
      <a:lvl1pPr marL="444500" indent="-444500" algn="l" rtl="0" eaLnBrk="0" fontAlgn="base" hangingPunct="0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ヒラギノ角ゴ ProN W3"/>
        </a:defRPr>
      </a:lvl1pPr>
      <a:lvl2pPr marL="1079500" indent="-444500" algn="l" rtl="0" eaLnBrk="0" fontAlgn="base" hangingPunct="0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ヒラギノ角ゴ ProN W3"/>
        </a:defRPr>
      </a:lvl2pPr>
      <a:lvl3pPr marL="1714500" indent="-444500" algn="l" rtl="0" eaLnBrk="0" fontAlgn="base" hangingPunct="0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ヒラギノ角ゴ ProN W3"/>
        </a:defRPr>
      </a:lvl3pPr>
      <a:lvl4pPr marL="2349500" indent="-444500" algn="l" rtl="0" eaLnBrk="0" fontAlgn="base" hangingPunct="0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ヒラギノ角ゴ ProN W3"/>
        </a:defRPr>
      </a:lvl4pPr>
      <a:lvl5pPr marL="2984500" indent="-444500" algn="l" rtl="0" eaLnBrk="0" fontAlgn="base" hangingPunct="0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ヒラギノ角ゴ ProN W3"/>
        </a:defRPr>
      </a:lvl5pPr>
      <a:lvl6pPr marL="3441700" indent="-444500" algn="l" rtl="0" eaLnBrk="1" fontAlgn="base" hangingPunct="1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6pPr>
      <a:lvl7pPr marL="3898900" indent="-444500" algn="l" rtl="0" eaLnBrk="1" fontAlgn="base" hangingPunct="1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7pPr>
      <a:lvl8pPr marL="4356100" indent="-444500" algn="l" rtl="0" eaLnBrk="1" fontAlgn="base" hangingPunct="1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8pPr>
      <a:lvl9pPr marL="4813300" indent="-444500" algn="l" rtl="0" eaLnBrk="1" fontAlgn="base" hangingPunct="1">
        <a:spcBef>
          <a:spcPts val="1500"/>
        </a:spcBef>
        <a:spcAft>
          <a:spcPct val="0"/>
        </a:spcAft>
        <a:buClr>
          <a:srgbClr val="00559F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3848" y="6388968"/>
            <a:ext cx="10261674" cy="1512168"/>
          </a:xfrm>
        </p:spPr>
        <p:txBody>
          <a:bodyPr/>
          <a:lstStyle/>
          <a:p>
            <a:pPr>
              <a:defRPr/>
            </a:pPr>
            <a:r>
              <a:rPr lang="de-CH" dirty="0">
                <a:latin typeface="+mn-lt"/>
              </a:rPr>
              <a:t>INFORMATIONSANLASS GESTALTUNG JUNKHOLZWEG</a:t>
            </a:r>
            <a:br>
              <a:rPr lang="de-CH" dirty="0">
                <a:latin typeface="+mn-lt"/>
              </a:rPr>
            </a:br>
            <a:br>
              <a:rPr lang="de-CH" dirty="0">
                <a:latin typeface="+mn-lt"/>
              </a:rPr>
            </a:br>
            <a:r>
              <a:rPr lang="de-CH" cap="none" dirty="0">
                <a:latin typeface="+mn-lt"/>
              </a:rPr>
              <a:t>25. August 2020</a:t>
            </a:r>
            <a:endParaRPr lang="de-CH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4344" y="2212504"/>
            <a:ext cx="131991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Fazit Simulation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5776" y="2356521"/>
            <a:ext cx="1123324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Die einfache Mikrosimulation zeigt, dass die Einfahrt Junkholzweg zu </a:t>
            </a: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keinem Zeitpunkt 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überstaut wird, auch nicht mit einem Zuschlag von 20% auf die 2014/2019 ermittelte Verkehrsmenge. </a:t>
            </a:r>
          </a:p>
          <a:p>
            <a:pPr marL="719138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719138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Der Abstand zwischen Schranken und Einmündung Junkholzweg beträgt rund 50m. </a:t>
            </a:r>
            <a:b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Der längste Rückstau gemäss Simulation liegt bei 20m.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Verkehrsführung heute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295D9A-2581-4761-8804-CABE32DCCD21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760" y="1780456"/>
            <a:ext cx="11616424" cy="6552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Verkehrsführung zukünftig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65549A-8BCA-4FC9-ACBA-54B97AB65FD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9752" y="1996480"/>
            <a:ext cx="11689300" cy="65752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noProof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Zielerfüllung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5776" y="2356521"/>
            <a:ext cx="11233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Siedlungsorientierte Strassenraumgestaltung mit städtebaulichem Bezug und attraktiver Begrünung / Möblierung auf Gemeindestrassen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Wild-/Fremdparkieren wirksam unterbinden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Klare und sichere Fussweg- und Veloführung im Bereich Schwalbenweg / Junkholzweg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Heutige Erreichbarkeit des Wohnquartiers erhalten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Schleichverkehr verhindern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noProof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Vorgehen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5776" y="2356521"/>
            <a:ext cx="112332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Sofortmassnahmen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 mit einfachen Mitteln, resp. Durchbruch der Strasse Falkenweg</a:t>
            </a:r>
            <a:b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Kontrolle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 Auswirkungen neues Verkehrsregime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„Möblierung“ / Aufwertung des Junkholzwegs im gleichen Zeitraum (schätzungsweise ab 2022) wie die Neugestaltung des Weidenwegs im Zusammenhang mit der Planung Park und Strassenraum.</a:t>
            </a:r>
          </a:p>
          <a:p>
            <a:pPr marL="719138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3848" y="6388968"/>
            <a:ext cx="10261674" cy="1080120"/>
          </a:xfrm>
        </p:spPr>
        <p:txBody>
          <a:bodyPr/>
          <a:lstStyle/>
          <a:p>
            <a:pPr>
              <a:defRPr/>
            </a:pPr>
            <a:r>
              <a:rPr lang="de-CH" dirty="0">
                <a:latin typeface="+mn-lt"/>
              </a:rPr>
              <a:t>FRAGEN? ANREGUNGEN.</a:t>
            </a:r>
            <a:br>
              <a:rPr lang="de-CH" dirty="0">
                <a:latin typeface="+mn-lt"/>
              </a:rPr>
            </a:br>
            <a:br>
              <a:rPr lang="de-CH" dirty="0">
                <a:latin typeface="+mn-lt"/>
              </a:rPr>
            </a:br>
            <a:endParaRPr lang="de-CH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4344" y="2212504"/>
            <a:ext cx="131991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5776" y="2356520"/>
            <a:ext cx="12119024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4500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Begrüssung 					Françoise Moser</a:t>
            </a:r>
          </a:p>
          <a:p>
            <a:pPr indent="-444500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Ausgangslage &amp; Umsetzung 		Andreas </a:t>
            </a:r>
            <a:r>
              <a:rPr lang="de-CH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Brühwiler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, Leiter Bau</a:t>
            </a:r>
          </a:p>
          <a:p>
            <a:pPr indent="-444500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Weiteres Vorgehen			Françoise Moser</a:t>
            </a:r>
          </a:p>
          <a:p>
            <a:pPr indent="-444500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Fragerunde</a:t>
            </a:r>
            <a:br>
              <a:rPr lang="de-CH" sz="28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endParaRPr lang="de-CH" sz="2800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00559F"/>
                </a:solidFill>
                <a:effectLst/>
                <a:uLnTx/>
                <a:uFillTx/>
                <a:latin typeface="Frutiger LT 45 Light" pitchFamily="34" charset="0"/>
                <a:ea typeface="+mj-ea"/>
                <a:cs typeface="ヒラギノ角ゴ ProN W6"/>
              </a:rPr>
              <a:t>Programm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5776" y="2356520"/>
            <a:ext cx="112332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Durch die Einführung einer Parkraumbewirtschaftung beim Coop Kaiseraugst werden negative Auswirkungen auf den </a:t>
            </a:r>
            <a:r>
              <a:rPr lang="de-DE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Junkholz</a:t>
            </a: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- und den Schwalbenweg befürchtet: </a:t>
            </a:r>
          </a:p>
          <a:p>
            <a:pPr marL="447675" indent="-4349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904875" lvl="1" indent="-4349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Behinderungen der Ausfahrt aus dem Junkholzweg durch Rückstau vor den neuen Schranken</a:t>
            </a:r>
            <a:b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endParaRPr lang="de-DE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904875" lvl="1" indent="-4349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mehr Schleichverkehr im Junkholzweg</a:t>
            </a:r>
            <a:b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endParaRPr lang="de-DE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904875" lvl="1" indent="-4349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Ausweichen auf die blaue Zone entlang des Junkholzwegs erwartet (mehr Fremdparkieren).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00559F"/>
                </a:solidFill>
                <a:effectLst/>
                <a:uLnTx/>
                <a:uFillTx/>
                <a:latin typeface="Frutiger LT 45 Light" pitchFamily="34" charset="0"/>
                <a:ea typeface="+mj-ea"/>
                <a:cs typeface="ヒラギノ角ゴ ProN W6"/>
              </a:rPr>
              <a:t>Ausgangslage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5776" y="2356520"/>
            <a:ext cx="1123324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Dies hätte eine Zunahme der Begegnungsfälle zwischen Fahr-zeugen des motorisierten Individualverkehrs (MIV) zur Folge. </a:t>
            </a:r>
          </a:p>
          <a:p>
            <a:pPr indent="12700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endParaRPr lang="de-DE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indent="12700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Aufgrund des schmalen </a:t>
            </a:r>
            <a:r>
              <a:rPr lang="de-DE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Strassenquerschnitts</a:t>
            </a: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 und dem fast durchgehend abgesenkten Trottoirs weichen einzelne Fahrzeuge bereits heute auf das Trottoir aus und gefährden die </a:t>
            </a:r>
            <a:r>
              <a:rPr lang="de-DE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Fussgänger</a:t>
            </a: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Folgen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5776" y="2356520"/>
            <a:ext cx="11233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Auswirkungen der Schrankenanlagen abschätzen (</a:t>
            </a:r>
            <a:r>
              <a:rPr lang="de-DE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Prognosezustand</a:t>
            </a: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) </a:t>
            </a: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Lösungsvorschläge erarbeiten für das 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Verkehrsregime „</a:t>
            </a:r>
            <a:r>
              <a:rPr lang="de-CH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Junkholz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- / Schwalbenweg“ unter Berücksichtigung</a:t>
            </a:r>
            <a:b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Unterbindung Schleichverkehr</a:t>
            </a: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Fremdparkieren</a:t>
            </a: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b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Erhöhung Sicherheit Velo, Fussgänger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Aufgabenstellung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Betrachtungsperimeter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7329F1-20E0-4741-800E-A4E26BC744C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760" y="1708448"/>
            <a:ext cx="11628864" cy="6552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5776" y="2356521"/>
            <a:ext cx="11233248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Knotenstromzählung Kreisel </a:t>
            </a:r>
            <a:r>
              <a:rPr lang="de-CH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Liebrütistrasse</a:t>
            </a: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 (06.02.2014)</a:t>
            </a:r>
          </a:p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  <a:buFont typeface="Wingdings" pitchFamily="2" charset="2"/>
              <a:buChar char="§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Verkehrszählungen beim Junkholzweg (07.05.2019)</a:t>
            </a: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-&gt; ergibt 202 Einfahrten pro Stunde </a:t>
            </a: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CH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-&gt; plus 20%</a:t>
            </a:r>
          </a:p>
          <a:p>
            <a:pPr marL="904875" lvl="1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CH" sz="2400" i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Betrachteter Zeitraum: </a:t>
            </a:r>
            <a:b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Abendspitzenstunden (am meisten Verkehr </a:t>
            </a:r>
            <a:r>
              <a:rPr lang="de-CH" sz="240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und Zufahrten). </a:t>
            </a:r>
            <a: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Der LKW-Anteil ist 0%.</a:t>
            </a:r>
          </a:p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endParaRPr lang="de-CH" sz="2400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  <a:p>
            <a:pPr marL="447675" indent="-447675" eaLnBrk="0" hangingPunct="0">
              <a:spcBef>
                <a:spcPts val="1500"/>
              </a:spcBef>
              <a:buClr>
                <a:srgbClr val="00559F"/>
              </a:buClr>
              <a:buSzPct val="100000"/>
            </a:pPr>
            <a:r>
              <a:rPr lang="de-CH" sz="2400" i="1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Annahmen für Simulation:</a:t>
            </a:r>
            <a:b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</a:br>
            <a: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Geschwindigkeit bei 30 – 35 km/Mittlere Leistungsfähigkeit der Kontrolleinrichtungen (Schranken) gemäss Norm VS 40 284: 300 – 325 </a:t>
            </a:r>
            <a:r>
              <a:rPr lang="de-CH" sz="2400" dirty="0" err="1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Fz</a:t>
            </a:r>
            <a:r>
              <a:rPr lang="de-CH" sz="24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ヒラギノ角ゴ ProN W3"/>
              </a:rPr>
              <a:t>/h.</a:t>
            </a:r>
            <a:endParaRPr lang="de-CH" dirty="0">
              <a:solidFill>
                <a:schemeClr val="tx1"/>
              </a:solidFill>
              <a:latin typeface="Frutiger LT 45 Light" pitchFamily="34" charset="0"/>
              <a:ea typeface="+mn-ea"/>
              <a:cs typeface="ヒラギノ角ゴ ProN W3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Messungen / Mengengerüst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Messungen / Mengengerüst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456586-FFD7-4763-81CD-85590D1EB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2428528"/>
            <a:ext cx="12272957" cy="5400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85777" y="511175"/>
            <a:ext cx="85090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kern="0" dirty="0">
                <a:solidFill>
                  <a:srgbClr val="00559F"/>
                </a:solidFill>
                <a:latin typeface="Frutiger LT 45 Light" pitchFamily="34" charset="0"/>
                <a:ea typeface="+mj-ea"/>
                <a:cs typeface="ヒラギノ角ゴ ProN W6"/>
              </a:rPr>
              <a:t>Video</a:t>
            </a:r>
            <a:endParaRPr kumimoji="0" lang="de-CH" sz="4000" b="1" i="0" u="none" strike="noStrike" kern="0" cap="none" spc="0" normalizeH="0" baseline="0" noProof="0" dirty="0">
              <a:ln>
                <a:noFill/>
              </a:ln>
              <a:solidFill>
                <a:srgbClr val="00559F"/>
              </a:solidFill>
              <a:effectLst/>
              <a:uLnTx/>
              <a:uFillTx/>
              <a:latin typeface="Frutiger LT 45 Light" pitchFamily="34" charset="0"/>
              <a:ea typeface="+mj-ea"/>
              <a:cs typeface="ヒラギノ角ゴ ProN W6"/>
            </a:endParaRPr>
          </a:p>
        </p:txBody>
      </p:sp>
      <p:pic>
        <p:nvPicPr>
          <p:cNvPr id="4" name="Szen2_ASP1418+20%_Aufn1_035">
            <a:hlinkClick r:id="" action="ppaction://media"/>
            <a:extLst>
              <a:ext uri="{FF2B5EF4-FFF2-40B4-BE49-F238E27FC236}">
                <a16:creationId xmlns:a16="http://schemas.microsoft.com/office/drawing/2014/main" id="{923B5854-21CD-4912-92C4-86F4ABA787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meindeversammlung Neues CI C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itel">
      <a:majorFont>
        <a:latin typeface="Arial Bold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74767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747675"/>
            </a:solidFill>
            <a:effectLst/>
            <a:latin typeface="Times" charset="0"/>
            <a:ea typeface="ヒラギノ明朝 ProN W3" charset="-128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74767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747675"/>
            </a:solidFill>
            <a:effectLst/>
            <a:latin typeface="Times" charset="0"/>
            <a:ea typeface="ヒラギノ明朝 ProN W3" charset="-128"/>
            <a:sym typeface="Times" charset="0"/>
          </a:defRPr>
        </a:defPPr>
      </a:lstStyle>
    </a:lnDef>
  </a:objectDefaults>
  <a:extraClrSchemeLst>
    <a:extraClrScheme>
      <a:clrScheme name="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398</Words>
  <Characters>0</Characters>
  <Application>Microsoft Office PowerPoint</Application>
  <PresentationFormat>Benutzerdefiniert</PresentationFormat>
  <Lines>0</Lines>
  <Paragraphs>70</Paragraphs>
  <Slides>15</Slides>
  <Notes>15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Arial Bold</vt:lpstr>
      <vt:lpstr>Frutiger LT 45 Light</vt:lpstr>
      <vt:lpstr>Times</vt:lpstr>
      <vt:lpstr>Wingdings</vt:lpstr>
      <vt:lpstr>ヒラギノ明朝 ProN W3</vt:lpstr>
      <vt:lpstr>ヒラギノ角ゴ ProN W3</vt:lpstr>
      <vt:lpstr>ヒラギノ角ゴ ProN W6</vt:lpstr>
      <vt:lpstr>Gemeindeversammlung Neues CI CD</vt:lpstr>
      <vt:lpstr>INFORMATIONSANLASS GESTALTUNG JUNKHOLZWEG  25. August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 ANREGUNGEN.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ENERGIESTADT Kaiseraugst</dc:title>
  <dc:creator>Reto</dc:creator>
  <cp:lastModifiedBy>Obrist Jana</cp:lastModifiedBy>
  <cp:revision>294</cp:revision>
  <dcterms:created xsi:type="dcterms:W3CDTF">2010-09-07T12:09:22Z</dcterms:created>
  <dcterms:modified xsi:type="dcterms:W3CDTF">2020-08-31T12:50:19Z</dcterms:modified>
</cp:coreProperties>
</file>